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578" r:id="rId2"/>
    <p:sldId id="257" r:id="rId3"/>
    <p:sldId id="418" r:id="rId4"/>
    <p:sldId id="514" r:id="rId5"/>
    <p:sldId id="515" r:id="rId6"/>
    <p:sldId id="516" r:id="rId7"/>
    <p:sldId id="517" r:id="rId8"/>
    <p:sldId id="519" r:id="rId9"/>
    <p:sldId id="520" r:id="rId10"/>
    <p:sldId id="522" r:id="rId11"/>
    <p:sldId id="580" r:id="rId12"/>
    <p:sldId id="582" r:id="rId13"/>
    <p:sldId id="583" r:id="rId14"/>
    <p:sldId id="581" r:id="rId15"/>
    <p:sldId id="521" r:id="rId16"/>
    <p:sldId id="524" r:id="rId17"/>
    <p:sldId id="525" r:id="rId18"/>
    <p:sldId id="526" r:id="rId19"/>
    <p:sldId id="528" r:id="rId20"/>
    <p:sldId id="529" r:id="rId21"/>
    <p:sldId id="530" r:id="rId22"/>
    <p:sldId id="531" r:id="rId23"/>
    <p:sldId id="533" r:id="rId24"/>
    <p:sldId id="534" r:id="rId25"/>
    <p:sldId id="536" r:id="rId26"/>
    <p:sldId id="538" r:id="rId27"/>
    <p:sldId id="539" r:id="rId28"/>
    <p:sldId id="540" r:id="rId29"/>
    <p:sldId id="537" r:id="rId30"/>
    <p:sldId id="541" r:id="rId31"/>
    <p:sldId id="532" r:id="rId32"/>
    <p:sldId id="535" r:id="rId33"/>
    <p:sldId id="543" r:id="rId34"/>
    <p:sldId id="544" r:id="rId35"/>
    <p:sldId id="545" r:id="rId36"/>
    <p:sldId id="579" r:id="rId37"/>
    <p:sldId id="547" r:id="rId38"/>
    <p:sldId id="563" r:id="rId39"/>
    <p:sldId id="546" r:id="rId40"/>
    <p:sldId id="564" r:id="rId41"/>
    <p:sldId id="567" r:id="rId42"/>
    <p:sldId id="549" r:id="rId43"/>
    <p:sldId id="548" r:id="rId44"/>
    <p:sldId id="550" r:id="rId45"/>
    <p:sldId id="551" r:id="rId46"/>
    <p:sldId id="552" r:id="rId47"/>
    <p:sldId id="553" r:id="rId48"/>
    <p:sldId id="561" r:id="rId49"/>
    <p:sldId id="562" r:id="rId50"/>
    <p:sldId id="554" r:id="rId51"/>
    <p:sldId id="584" r:id="rId52"/>
    <p:sldId id="555" r:id="rId53"/>
    <p:sldId id="585" r:id="rId54"/>
    <p:sldId id="556" r:id="rId55"/>
    <p:sldId id="557" r:id="rId56"/>
    <p:sldId id="558" r:id="rId57"/>
    <p:sldId id="568" r:id="rId58"/>
    <p:sldId id="573" r:id="rId59"/>
    <p:sldId id="569" r:id="rId60"/>
    <p:sldId id="571" r:id="rId61"/>
    <p:sldId id="576" r:id="rId62"/>
    <p:sldId id="572" r:id="rId63"/>
    <p:sldId id="570" r:id="rId64"/>
    <p:sldId id="574" r:id="rId65"/>
    <p:sldId id="575" r:id="rId66"/>
    <p:sldId id="577" r:id="rId67"/>
    <p:sldId id="513" r:id="rId6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65B88BE-7067-4E01-A3DC-10AFCF848BC8}">
          <p14:sldIdLst>
            <p14:sldId id="578"/>
            <p14:sldId id="257"/>
            <p14:sldId id="418"/>
            <p14:sldId id="514"/>
            <p14:sldId id="515"/>
            <p14:sldId id="516"/>
            <p14:sldId id="517"/>
            <p14:sldId id="519"/>
            <p14:sldId id="520"/>
            <p14:sldId id="522"/>
            <p14:sldId id="580"/>
            <p14:sldId id="582"/>
            <p14:sldId id="583"/>
            <p14:sldId id="581"/>
            <p14:sldId id="521"/>
            <p14:sldId id="524"/>
            <p14:sldId id="525"/>
            <p14:sldId id="526"/>
            <p14:sldId id="528"/>
            <p14:sldId id="529"/>
            <p14:sldId id="530"/>
            <p14:sldId id="531"/>
            <p14:sldId id="533"/>
            <p14:sldId id="534"/>
            <p14:sldId id="536"/>
            <p14:sldId id="538"/>
            <p14:sldId id="539"/>
            <p14:sldId id="540"/>
            <p14:sldId id="537"/>
            <p14:sldId id="541"/>
            <p14:sldId id="532"/>
            <p14:sldId id="535"/>
            <p14:sldId id="543"/>
            <p14:sldId id="544"/>
            <p14:sldId id="545"/>
            <p14:sldId id="579"/>
            <p14:sldId id="547"/>
            <p14:sldId id="563"/>
            <p14:sldId id="546"/>
            <p14:sldId id="564"/>
            <p14:sldId id="567"/>
            <p14:sldId id="549"/>
            <p14:sldId id="548"/>
            <p14:sldId id="550"/>
            <p14:sldId id="551"/>
            <p14:sldId id="552"/>
            <p14:sldId id="553"/>
            <p14:sldId id="561"/>
            <p14:sldId id="562"/>
            <p14:sldId id="554"/>
            <p14:sldId id="584"/>
            <p14:sldId id="555"/>
            <p14:sldId id="585"/>
            <p14:sldId id="556"/>
            <p14:sldId id="557"/>
            <p14:sldId id="558"/>
            <p14:sldId id="568"/>
            <p14:sldId id="573"/>
            <p14:sldId id="569"/>
            <p14:sldId id="571"/>
            <p14:sldId id="576"/>
            <p14:sldId id="572"/>
            <p14:sldId id="570"/>
            <p14:sldId id="574"/>
            <p14:sldId id="575"/>
            <p14:sldId id="577"/>
            <p14:sldId id="5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Bernatsky" initials="PB" lastIdx="3" clrIdx="0">
    <p:extLst>
      <p:ext uri="{19B8F6BF-5375-455C-9EA6-DF929625EA0E}">
        <p15:presenceInfo xmlns:p15="http://schemas.microsoft.com/office/powerpoint/2012/main" userId="ccc84f90653f6d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5388" autoAdjust="0"/>
  </p:normalViewPr>
  <p:slideViewPr>
    <p:cSldViewPr snapToGrid="0">
      <p:cViewPr varScale="1">
        <p:scale>
          <a:sx n="85" d="100"/>
          <a:sy n="85" d="100"/>
        </p:scale>
        <p:origin x="552" y="53"/>
      </p:cViewPr>
      <p:guideLst/>
    </p:cSldViewPr>
  </p:slideViewPr>
  <p:notesTextViewPr>
    <p:cViewPr>
      <p:scale>
        <a:sx n="1" d="1"/>
        <a:sy n="1" d="1"/>
      </p:scale>
      <p:origin x="0" y="0"/>
    </p:cViewPr>
  </p:notesTextViewPr>
  <p:sorterViewPr>
    <p:cViewPr>
      <p:scale>
        <a:sx n="100" d="100"/>
        <a:sy n="100" d="100"/>
      </p:scale>
      <p:origin x="0" y="-36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1C54A-6947-426C-B525-F25AAC6D8000}" type="datetimeFigureOut">
              <a:rPr lang="LID4096" smtClean="0"/>
              <a:t>03/24/2025</a:t>
            </a:fld>
            <a:endParaRPr lang="LID4096"/>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E16E5-A75C-4DD5-8B93-6FB68F18C130}" type="slidenum">
              <a:rPr lang="LID4096" smtClean="0"/>
              <a:t>‹#›</a:t>
            </a:fld>
            <a:endParaRPr lang="LID4096"/>
          </a:p>
        </p:txBody>
      </p:sp>
    </p:spTree>
    <p:extLst>
      <p:ext uri="{BB962C8B-B14F-4D97-AF65-F5344CB8AC3E}">
        <p14:creationId xmlns:p14="http://schemas.microsoft.com/office/powerpoint/2010/main" val="1609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7616F-E2AF-5AFF-C83A-FE3735AD8C6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LID4096"/>
          </a:p>
        </p:txBody>
      </p:sp>
      <p:sp>
        <p:nvSpPr>
          <p:cNvPr id="3" name="Подзаголовок 2">
            <a:extLst>
              <a:ext uri="{FF2B5EF4-FFF2-40B4-BE49-F238E27FC236}">
                <a16:creationId xmlns:a16="http://schemas.microsoft.com/office/drawing/2014/main" id="{3FF40183-988B-BA61-B91E-493895FD9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LID4096"/>
          </a:p>
        </p:txBody>
      </p:sp>
      <p:sp>
        <p:nvSpPr>
          <p:cNvPr id="4" name="Дата 3">
            <a:extLst>
              <a:ext uri="{FF2B5EF4-FFF2-40B4-BE49-F238E27FC236}">
                <a16:creationId xmlns:a16="http://schemas.microsoft.com/office/drawing/2014/main" id="{0F93C7B4-DBE6-06CE-CFC7-F4ED4D997D4E}"/>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AB5BB8FF-A395-C430-3789-0945A5312B41}"/>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19F6F5BE-4CB2-9257-FD2E-739215DBF0C3}"/>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09546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32ABC-7F92-53F8-6B38-14EBA795ED3A}"/>
              </a:ext>
            </a:extLst>
          </p:cNvPr>
          <p:cNvSpPr>
            <a:spLocks noGrp="1"/>
          </p:cNvSpPr>
          <p:nvPr>
            <p:ph type="title"/>
          </p:nvPr>
        </p:nvSpPr>
        <p:spPr/>
        <p:txBody>
          <a:bodyPr/>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DC74F8DD-3073-73DB-0FEC-83EE799CF0D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D52118E-3EA2-A9A4-2BC2-E44B3237E1B2}"/>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DF9690F8-6FA6-1F50-D67E-E66228911A2A}"/>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72A8B7-B8F9-CA99-A4E2-0D1A64111FD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69267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04C6878-D0A6-5DB7-DDA4-5524F63A10D4}"/>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74290E6A-E317-C5F4-3234-CA514674E1C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6927F236-BB3C-2C98-8A01-D57936776076}"/>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6FB6E046-C620-4F58-405E-9C0103599089}"/>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06496C-B074-7D9D-1BB6-63F00672ACE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0181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F2D562-7427-3307-029D-4B44232FB0CA}"/>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4B8B9DD3-38AD-093A-348B-69D8AF9585B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7F409026-C297-8D81-0690-BCF909A212D2}"/>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03B93BB5-71D6-265C-76BF-7BA55253D9BB}"/>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45B812ED-7C3E-2E99-174E-7CBA5506EBC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92836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7F112-08AD-1D83-FA9D-D723E27CAE8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LID4096"/>
          </a:p>
        </p:txBody>
      </p:sp>
      <p:sp>
        <p:nvSpPr>
          <p:cNvPr id="3" name="Текст 2">
            <a:extLst>
              <a:ext uri="{FF2B5EF4-FFF2-40B4-BE49-F238E27FC236}">
                <a16:creationId xmlns:a16="http://schemas.microsoft.com/office/drawing/2014/main" id="{C9D4462B-7C02-3784-D700-720E99BA1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7B8AEC1-27F7-FAA3-29A1-66B8783B85CB}"/>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359F6EE4-5AF4-CE7C-B7F4-C587BFECE7E3}"/>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C9262F68-CBA3-0915-2295-961EC87EC1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6270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EAAB05-2830-EFAE-DE4B-ACD17427AF4B}"/>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914D6307-654D-D982-4407-B8F3D79466B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Объект 3">
            <a:extLst>
              <a:ext uri="{FF2B5EF4-FFF2-40B4-BE49-F238E27FC236}">
                <a16:creationId xmlns:a16="http://schemas.microsoft.com/office/drawing/2014/main" id="{7E186F62-1DB1-3C6F-EA13-795572FAE52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Дата 4">
            <a:extLst>
              <a:ext uri="{FF2B5EF4-FFF2-40B4-BE49-F238E27FC236}">
                <a16:creationId xmlns:a16="http://schemas.microsoft.com/office/drawing/2014/main" id="{D7940FA2-011F-64EB-05FB-8559EF77520E}"/>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6" name="Нижний колонтитул 5">
            <a:extLst>
              <a:ext uri="{FF2B5EF4-FFF2-40B4-BE49-F238E27FC236}">
                <a16:creationId xmlns:a16="http://schemas.microsoft.com/office/drawing/2014/main" id="{CD7AD932-F2FD-1AF1-F4D9-F5E82D0C6875}"/>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63145922-4144-9D1A-7394-C37497389C31}"/>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69375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4C79E9-E032-A699-2CFB-44AC928323F6}"/>
              </a:ext>
            </a:extLst>
          </p:cNvPr>
          <p:cNvSpPr>
            <a:spLocks noGrp="1"/>
          </p:cNvSpPr>
          <p:nvPr>
            <p:ph type="title"/>
          </p:nvPr>
        </p:nvSpPr>
        <p:spPr>
          <a:xfrm>
            <a:off x="839788" y="365125"/>
            <a:ext cx="10515600" cy="1325563"/>
          </a:xfrm>
        </p:spPr>
        <p:txBody>
          <a:bodyPr/>
          <a:lstStyle/>
          <a:p>
            <a:r>
              <a:rPr lang="ru-RU"/>
              <a:t>Образец заголовка</a:t>
            </a:r>
            <a:endParaRPr lang="LID4096"/>
          </a:p>
        </p:txBody>
      </p:sp>
      <p:sp>
        <p:nvSpPr>
          <p:cNvPr id="3" name="Текст 2">
            <a:extLst>
              <a:ext uri="{FF2B5EF4-FFF2-40B4-BE49-F238E27FC236}">
                <a16:creationId xmlns:a16="http://schemas.microsoft.com/office/drawing/2014/main" id="{4B2F1728-CD76-7149-9437-8308AF8E6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E31FA6F-EC02-4DE3-6650-B80F00E860A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Текст 4">
            <a:extLst>
              <a:ext uri="{FF2B5EF4-FFF2-40B4-BE49-F238E27FC236}">
                <a16:creationId xmlns:a16="http://schemas.microsoft.com/office/drawing/2014/main" id="{B6F9C784-C313-EF39-B97C-F19B68E627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9EC93D1-A12D-D057-6BE7-78586123AF0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7" name="Дата 6">
            <a:extLst>
              <a:ext uri="{FF2B5EF4-FFF2-40B4-BE49-F238E27FC236}">
                <a16:creationId xmlns:a16="http://schemas.microsoft.com/office/drawing/2014/main" id="{339B00CC-01F6-7087-C302-940F9C98E580}"/>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8" name="Нижний колонтитул 7">
            <a:extLst>
              <a:ext uri="{FF2B5EF4-FFF2-40B4-BE49-F238E27FC236}">
                <a16:creationId xmlns:a16="http://schemas.microsoft.com/office/drawing/2014/main" id="{C6EBCC5B-A9F4-C18A-35F5-2949CEAAC7AC}"/>
              </a:ext>
            </a:extLst>
          </p:cNvPr>
          <p:cNvSpPr>
            <a:spLocks noGrp="1"/>
          </p:cNvSpPr>
          <p:nvPr>
            <p:ph type="ftr" sz="quarter" idx="11"/>
          </p:nvPr>
        </p:nvSpPr>
        <p:spPr/>
        <p:txBody>
          <a:bodyPr/>
          <a:lstStyle/>
          <a:p>
            <a:endParaRPr lang="LID4096"/>
          </a:p>
        </p:txBody>
      </p:sp>
      <p:sp>
        <p:nvSpPr>
          <p:cNvPr id="9" name="Номер слайда 8">
            <a:extLst>
              <a:ext uri="{FF2B5EF4-FFF2-40B4-BE49-F238E27FC236}">
                <a16:creationId xmlns:a16="http://schemas.microsoft.com/office/drawing/2014/main" id="{E3B8B959-499F-742D-E1FF-78941C4BCA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11029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1B2447-25C4-6DCF-DAD4-FEDF21FF174E}"/>
              </a:ext>
            </a:extLst>
          </p:cNvPr>
          <p:cNvSpPr>
            <a:spLocks noGrp="1"/>
          </p:cNvSpPr>
          <p:nvPr>
            <p:ph type="title"/>
          </p:nvPr>
        </p:nvSpPr>
        <p:spPr/>
        <p:txBody>
          <a:bodyPr/>
          <a:lstStyle/>
          <a:p>
            <a:r>
              <a:rPr lang="ru-RU"/>
              <a:t>Образец заголовка</a:t>
            </a:r>
            <a:endParaRPr lang="LID4096"/>
          </a:p>
        </p:txBody>
      </p:sp>
      <p:sp>
        <p:nvSpPr>
          <p:cNvPr id="3" name="Дата 2">
            <a:extLst>
              <a:ext uri="{FF2B5EF4-FFF2-40B4-BE49-F238E27FC236}">
                <a16:creationId xmlns:a16="http://schemas.microsoft.com/office/drawing/2014/main" id="{F846070A-CABC-8A01-79F7-51A84F4435BC}"/>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4" name="Нижний колонтитул 3">
            <a:extLst>
              <a:ext uri="{FF2B5EF4-FFF2-40B4-BE49-F238E27FC236}">
                <a16:creationId xmlns:a16="http://schemas.microsoft.com/office/drawing/2014/main" id="{36485DBC-EE1F-353D-3249-9E99780A5007}"/>
              </a:ext>
            </a:extLst>
          </p:cNvPr>
          <p:cNvSpPr>
            <a:spLocks noGrp="1"/>
          </p:cNvSpPr>
          <p:nvPr>
            <p:ph type="ftr" sz="quarter" idx="11"/>
          </p:nvPr>
        </p:nvSpPr>
        <p:spPr/>
        <p:txBody>
          <a:bodyPr/>
          <a:lstStyle/>
          <a:p>
            <a:endParaRPr lang="LID4096"/>
          </a:p>
        </p:txBody>
      </p:sp>
      <p:sp>
        <p:nvSpPr>
          <p:cNvPr id="5" name="Номер слайда 4">
            <a:extLst>
              <a:ext uri="{FF2B5EF4-FFF2-40B4-BE49-F238E27FC236}">
                <a16:creationId xmlns:a16="http://schemas.microsoft.com/office/drawing/2014/main" id="{1FD416B2-2B57-8CF9-D053-EF6A7AB1FEFA}"/>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3669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A9FDE4F-142C-5FCB-A615-EDAA13534AC7}"/>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3" name="Нижний колонтитул 2">
            <a:extLst>
              <a:ext uri="{FF2B5EF4-FFF2-40B4-BE49-F238E27FC236}">
                <a16:creationId xmlns:a16="http://schemas.microsoft.com/office/drawing/2014/main" id="{0B6EB5D2-B75C-FB77-8F63-19FA53844E71}"/>
              </a:ext>
            </a:extLst>
          </p:cNvPr>
          <p:cNvSpPr>
            <a:spLocks noGrp="1"/>
          </p:cNvSpPr>
          <p:nvPr>
            <p:ph type="ftr" sz="quarter" idx="11"/>
          </p:nvPr>
        </p:nvSpPr>
        <p:spPr/>
        <p:txBody>
          <a:bodyPr/>
          <a:lstStyle/>
          <a:p>
            <a:endParaRPr lang="LID4096"/>
          </a:p>
        </p:txBody>
      </p:sp>
      <p:sp>
        <p:nvSpPr>
          <p:cNvPr id="4" name="Номер слайда 3">
            <a:extLst>
              <a:ext uri="{FF2B5EF4-FFF2-40B4-BE49-F238E27FC236}">
                <a16:creationId xmlns:a16="http://schemas.microsoft.com/office/drawing/2014/main" id="{DBB97733-0993-8A78-D35D-65EA8B9F81A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0005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D8FC8E-4425-CC0C-710F-98C6425E307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Объект 2">
            <a:extLst>
              <a:ext uri="{FF2B5EF4-FFF2-40B4-BE49-F238E27FC236}">
                <a16:creationId xmlns:a16="http://schemas.microsoft.com/office/drawing/2014/main" id="{E473CCAC-EA76-40D6-17B2-7C2AFD435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Текст 3">
            <a:extLst>
              <a:ext uri="{FF2B5EF4-FFF2-40B4-BE49-F238E27FC236}">
                <a16:creationId xmlns:a16="http://schemas.microsoft.com/office/drawing/2014/main" id="{23FDA7B0-EDAC-58A1-8AED-C4E8D631B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7C5F31B-981C-419A-6E49-3095113FB273}"/>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6" name="Нижний колонтитул 5">
            <a:extLst>
              <a:ext uri="{FF2B5EF4-FFF2-40B4-BE49-F238E27FC236}">
                <a16:creationId xmlns:a16="http://schemas.microsoft.com/office/drawing/2014/main" id="{098C04E2-0ACD-F790-199B-7863EDE0279D}"/>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870F2067-A078-C57A-9204-3A8B2F2607FC}"/>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39211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9DED-D98F-B6A2-AD7C-772F99A3449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Рисунок 2">
            <a:extLst>
              <a:ext uri="{FF2B5EF4-FFF2-40B4-BE49-F238E27FC236}">
                <a16:creationId xmlns:a16="http://schemas.microsoft.com/office/drawing/2014/main" id="{300C5605-1482-0713-0D51-A3FAC7815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Текст 3">
            <a:extLst>
              <a:ext uri="{FF2B5EF4-FFF2-40B4-BE49-F238E27FC236}">
                <a16:creationId xmlns:a16="http://schemas.microsoft.com/office/drawing/2014/main" id="{56A60C0B-E2FB-D11A-ADBF-D996E01CF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DE09DD-B690-CF21-DFC4-F02331B63D5A}"/>
              </a:ext>
            </a:extLst>
          </p:cNvPr>
          <p:cNvSpPr>
            <a:spLocks noGrp="1"/>
          </p:cNvSpPr>
          <p:nvPr>
            <p:ph type="dt" sz="half" idx="10"/>
          </p:nvPr>
        </p:nvSpPr>
        <p:spPr/>
        <p:txBody>
          <a:bodyPr/>
          <a:lstStyle/>
          <a:p>
            <a:fld id="{D94700BE-7692-4207-B54B-A48E0B87749C}" type="datetimeFigureOut">
              <a:rPr lang="LID4096" smtClean="0"/>
              <a:t>03/24/2025</a:t>
            </a:fld>
            <a:endParaRPr lang="LID4096"/>
          </a:p>
        </p:txBody>
      </p:sp>
      <p:sp>
        <p:nvSpPr>
          <p:cNvPr id="6" name="Нижний колонтитул 5">
            <a:extLst>
              <a:ext uri="{FF2B5EF4-FFF2-40B4-BE49-F238E27FC236}">
                <a16:creationId xmlns:a16="http://schemas.microsoft.com/office/drawing/2014/main" id="{0D16318B-2EDE-3598-7847-C4B423955311}"/>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097F3B72-6E6E-8853-E9C1-9458DC7C6736}"/>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1140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D0170-EF02-F5B2-75D2-863D12552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LID4096"/>
          </a:p>
        </p:txBody>
      </p:sp>
      <p:sp>
        <p:nvSpPr>
          <p:cNvPr id="3" name="Текст 2">
            <a:extLst>
              <a:ext uri="{FF2B5EF4-FFF2-40B4-BE49-F238E27FC236}">
                <a16:creationId xmlns:a16="http://schemas.microsoft.com/office/drawing/2014/main" id="{117FE9A8-6239-E8DA-5893-CC54DCF5A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5C7A97B-8B60-4C6E-4780-AF77C5AA1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700BE-7692-4207-B54B-A48E0B87749C}" type="datetimeFigureOut">
              <a:rPr lang="LID4096" smtClean="0"/>
              <a:t>03/24/2025</a:t>
            </a:fld>
            <a:endParaRPr lang="LID4096"/>
          </a:p>
        </p:txBody>
      </p:sp>
      <p:sp>
        <p:nvSpPr>
          <p:cNvPr id="5" name="Нижний колонтитул 4">
            <a:extLst>
              <a:ext uri="{FF2B5EF4-FFF2-40B4-BE49-F238E27FC236}">
                <a16:creationId xmlns:a16="http://schemas.microsoft.com/office/drawing/2014/main" id="{F09804F4-87F9-55E6-92A8-EB0A9D1E6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Номер слайда 5">
            <a:extLst>
              <a:ext uri="{FF2B5EF4-FFF2-40B4-BE49-F238E27FC236}">
                <a16:creationId xmlns:a16="http://schemas.microsoft.com/office/drawing/2014/main" id="{9E4F28E9-786F-C124-9986-B7AAB37E4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14CC9-68D5-47AD-8438-7B4A21BFF56F}" type="slidenum">
              <a:rPr lang="LID4096" smtClean="0"/>
              <a:t>‹#›</a:t>
            </a:fld>
            <a:endParaRPr lang="LID4096"/>
          </a:p>
        </p:txBody>
      </p:sp>
    </p:spTree>
    <p:extLst>
      <p:ext uri="{BB962C8B-B14F-4D97-AF65-F5344CB8AC3E}">
        <p14:creationId xmlns:p14="http://schemas.microsoft.com/office/powerpoint/2010/main" val="3500367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earn.microsoft.com/en-us/windows/win32/services/service-control-handler-func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earn.microsoft.com/en-us/windows/desktop/api/Winsvc/nf-winsvc-startservicectrldispatcher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earn.microsoft.com/en-us/windows/desktop/api/Winsvc/nf-winsvc-registerservicectrlhandler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earn.microsoft.com/en-us/windows/win32/services/service-servicemain-func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windows/win32/services/service-servicemain-function" TargetMode="External"/><Relationship Id="rId2" Type="http://schemas.openxmlformats.org/officeDocument/2006/relationships/hyperlink" Target="https://learn.microsoft.com/en-us/windows/desktop/api/Winsvc/nf-winsvc-startservicectrldispatcher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windows/desktop/api/Winsvc/nf-winsvc-registerservicectrlhandlera" TargetMode="External"/><Relationship Id="rId2" Type="http://schemas.openxmlformats.org/officeDocument/2006/relationships/hyperlink" Target="https://learn.microsoft.com/en-us/windows/win32/services/service-servicemain-function" TargetMode="External"/><Relationship Id="rId1" Type="http://schemas.openxmlformats.org/officeDocument/2006/relationships/slideLayout" Target="../slideLayouts/slideLayout2.xml"/><Relationship Id="rId4" Type="http://schemas.openxmlformats.org/officeDocument/2006/relationships/hyperlink" Target="https://learn.microsoft.com/en-us/windows/desktop/api/Winsvc/nf-winsvc-setservicestatu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earn.microsoft.com/en-us/windows/win32/services/service-control-handler-func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earn.microsoft.com/en-us/windows/win32/services/service-refer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microsoft.com/en-us/windows/desktop/api/Winsvc/nf-winsvc-queryservicestatusex" TargetMode="External"/><Relationship Id="rId3" Type="http://schemas.openxmlformats.org/officeDocument/2006/relationships/hyperlink" Target="https://learn.microsoft.com/en-us/windows/desktop/api/Winsvc/nf-winsvc-createservicea" TargetMode="External"/><Relationship Id="rId7" Type="http://schemas.openxmlformats.org/officeDocument/2006/relationships/hyperlink" Target="https://learn.microsoft.com/en-us/windows/desktop/api/Winsvc/nf-winsvc-deleteservice" TargetMode="External"/><Relationship Id="rId2" Type="http://schemas.openxmlformats.org/officeDocument/2006/relationships/hyperlink" Target="https://learn.microsoft.com/en-us/windows/desktop/api/Winsvc/nf-winsvc-openscmanagera" TargetMode="External"/><Relationship Id="rId1" Type="http://schemas.openxmlformats.org/officeDocument/2006/relationships/slideLayout" Target="../slideLayouts/slideLayout2.xml"/><Relationship Id="rId6" Type="http://schemas.openxmlformats.org/officeDocument/2006/relationships/hyperlink" Target="https://learn.microsoft.com/en-us/windows/desktop/api/Winsvc/nf-winsvc-controlservice" TargetMode="External"/><Relationship Id="rId5" Type="http://schemas.openxmlformats.org/officeDocument/2006/relationships/hyperlink" Target="https://learn.microsoft.com/en-us/windows/desktop/api/Winsvc/nf-winsvc-startservicea" TargetMode="External"/><Relationship Id="rId4" Type="http://schemas.openxmlformats.org/officeDocument/2006/relationships/hyperlink" Target="https://learn.microsoft.com/en-us/windows/desktop/api/Winsvc/nf-winsvc-openservice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hyperlink" Target="https://bash.cyberciti.biz/guide/Daem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ash.cyberciti.biz/guide/System_V_init_scrip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ash.cyberciti.biz/guide/Service_comman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iki.debian.org/systemd/Servic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iki.debian.org/systemd#Basic_usag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lstStyle/>
          <a:p>
            <a:r>
              <a:rPr lang="ru-RU" dirty="0">
                <a:latin typeface="Cambria" panose="02040503050406030204" pitchFamily="18" charset="0"/>
                <a:ea typeface="Cambria" panose="02040503050406030204" pitchFamily="18" charset="0"/>
              </a:rPr>
              <a:t>Системное программирование</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09286" y="3635620"/>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Сервисы</a:t>
            </a:r>
          </a:p>
          <a:p>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216525" y="3063004"/>
            <a:ext cx="1755901"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6</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0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Информация о сервисе:</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Group</a:t>
            </a:r>
            <a:r>
              <a:rPr lang="ru-RU" i="0" dirty="0">
                <a:effectLst/>
                <a:latin typeface="Cambria" panose="02040503050406030204" pitchFamily="18" charset="0"/>
                <a:ea typeface="Cambria" panose="02040503050406030204" pitchFamily="18" charset="0"/>
              </a:rPr>
              <a:t> – группа порядка загрузки сервисов </a:t>
            </a:r>
            <a:r>
              <a:rPr lang="ru-RU" dirty="0">
                <a:latin typeface="Cambria" panose="02040503050406030204" pitchFamily="18" charset="0"/>
                <a:ea typeface="Cambria" panose="02040503050406030204" pitchFamily="18" charset="0"/>
              </a:rPr>
              <a:t>в </a:t>
            </a:r>
            <a:r>
              <a:rPr lang="ru-RU" i="0" dirty="0">
                <a:effectLst/>
                <a:latin typeface="Cambria" panose="02040503050406030204" pitchFamily="18" charset="0"/>
                <a:ea typeface="Cambria" panose="02040503050406030204" pitchFamily="18" charset="0"/>
              </a:rPr>
              <a:t>которой состоит данный сервис</a:t>
            </a:r>
          </a:p>
          <a:p>
            <a:pPr>
              <a:buFont typeface="Wingdings" panose="05000000000000000000" pitchFamily="2" charset="2"/>
              <a:buChar char="Ø"/>
            </a:pPr>
            <a:r>
              <a:rPr lang="en-US" dirty="0" err="1">
                <a:latin typeface="Cambria" panose="02040503050406030204" pitchFamily="18" charset="0"/>
                <a:ea typeface="Cambria" panose="02040503050406030204" pitchFamily="18" charset="0"/>
              </a:rPr>
              <a:t>ImagePath</a:t>
            </a:r>
            <a:r>
              <a:rPr lang="en-US" dirty="0">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 путь к исполняемому файлу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ObjectName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 учетная запись от имени которой происходит запуск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Start </a:t>
            </a:r>
            <a:r>
              <a:rPr lang="ru-RU" i="0" dirty="0">
                <a:effectLst/>
                <a:latin typeface="Cambria" panose="02040503050406030204" pitchFamily="18" charset="0"/>
                <a:ea typeface="Cambria" panose="02040503050406030204" pitchFamily="18" charset="0"/>
              </a:rPr>
              <a:t>– тип запуска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Tag </a:t>
            </a:r>
            <a:r>
              <a:rPr lang="ru-RU" i="0" dirty="0">
                <a:effectLst/>
                <a:latin typeface="Cambria" panose="02040503050406030204" pitchFamily="18" charset="0"/>
                <a:ea typeface="Cambria" panose="02040503050406030204" pitchFamily="18" charset="0"/>
              </a:rPr>
              <a:t>– уникальный тег для данного сервиса в рамках группы порядка загрузки в которой он состоит</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Type </a:t>
            </a:r>
            <a:r>
              <a:rPr lang="ru-RU" i="0" dirty="0">
                <a:effectLst/>
                <a:latin typeface="Cambria" panose="02040503050406030204" pitchFamily="18" charset="0"/>
                <a:ea typeface="Cambria" panose="02040503050406030204" pitchFamily="18" charset="0"/>
              </a:rPr>
              <a:t>– тип данного сервиса</a:t>
            </a:r>
          </a:p>
          <a:p>
            <a:pPr marL="0" indent="0">
              <a:buNone/>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597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82C751D1-A0AE-9A9D-64DC-59D2CB11B68B}"/>
              </a:ext>
            </a:extLst>
          </p:cNvPr>
          <p:cNvPicPr>
            <a:picLocks noGrp="1" noChangeAspect="1"/>
          </p:cNvPicPr>
          <p:nvPr>
            <p:ph idx="1"/>
          </p:nvPr>
        </p:nvPicPr>
        <p:blipFill>
          <a:blip r:embed="rId2"/>
          <a:stretch>
            <a:fillRect/>
          </a:stretch>
        </p:blipFill>
        <p:spPr>
          <a:xfrm>
            <a:off x="1322294" y="1544645"/>
            <a:ext cx="4208929" cy="481375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DB6902E-1ECA-8F9D-C3F8-A5E3EDF6A149}"/>
              </a:ext>
            </a:extLst>
          </p:cNvPr>
          <p:cNvPicPr>
            <a:picLocks noChangeAspect="1"/>
          </p:cNvPicPr>
          <p:nvPr/>
        </p:nvPicPr>
        <p:blipFill>
          <a:blip r:embed="rId3"/>
          <a:stretch>
            <a:fillRect/>
          </a:stretch>
        </p:blipFill>
        <p:spPr>
          <a:xfrm>
            <a:off x="6409767" y="1515648"/>
            <a:ext cx="4208929" cy="4871753"/>
          </a:xfrm>
          <a:prstGeom prst="rect">
            <a:avLst/>
          </a:prstGeom>
        </p:spPr>
      </p:pic>
    </p:spTree>
    <p:extLst>
      <p:ext uri="{BB962C8B-B14F-4D97-AF65-F5344CB8AC3E}">
        <p14:creationId xmlns:p14="http://schemas.microsoft.com/office/powerpoint/2010/main" val="145252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82C751D1-A0AE-9A9D-64DC-59D2CB11B6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22294" y="1544645"/>
            <a:ext cx="4208929" cy="481375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DB6902E-1ECA-8F9D-C3F8-A5E3EDF6A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767" y="1523933"/>
            <a:ext cx="4208929" cy="4855182"/>
          </a:xfrm>
          <a:prstGeom prst="rect">
            <a:avLst/>
          </a:prstGeom>
        </p:spPr>
      </p:pic>
    </p:spTree>
    <p:extLst>
      <p:ext uri="{BB962C8B-B14F-4D97-AF65-F5344CB8AC3E}">
        <p14:creationId xmlns:p14="http://schemas.microsoft.com/office/powerpoint/2010/main" val="389131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b="1" i="0" dirty="0">
                <a:effectLst/>
                <a:latin typeface="Cambria" panose="02040503050406030204" pitchFamily="18" charset="0"/>
                <a:ea typeface="Cambria" panose="02040503050406030204" pitchFamily="18" charset="0"/>
              </a:rPr>
              <a:t>Группы порядка загрузки </a:t>
            </a:r>
            <a:r>
              <a:rPr lang="ru-RU" i="0" dirty="0">
                <a:effectLst/>
                <a:latin typeface="Cambria" panose="02040503050406030204" pitchFamily="18" charset="0"/>
                <a:ea typeface="Cambria" panose="02040503050406030204" pitchFamily="18" charset="0"/>
              </a:rPr>
              <a:t>– логически объеденный </a:t>
            </a:r>
            <a:r>
              <a:rPr lang="ru-RU" dirty="0">
                <a:latin typeface="Cambria" panose="02040503050406030204" pitchFamily="18" charset="0"/>
                <a:ea typeface="Cambria" panose="02040503050406030204" pitchFamily="18" charset="0"/>
              </a:rPr>
              <a:t>набор </a:t>
            </a:r>
            <a:r>
              <a:rPr lang="ru-RU" i="0" dirty="0">
                <a:effectLst/>
                <a:latin typeface="Cambria" panose="02040503050406030204" pitchFamily="18" charset="0"/>
                <a:ea typeface="Cambria" panose="02040503050406030204" pitchFamily="18" charset="0"/>
              </a:rPr>
              <a:t>сервисов который определяет порядок загрузки сервисов входящих в него относительно остальных групп или сервисов</a:t>
            </a:r>
          </a:p>
          <a:p>
            <a:pPr marL="0" indent="0">
              <a:buNone/>
            </a:pPr>
            <a:r>
              <a:rPr lang="ru-RU" i="0" dirty="0">
                <a:effectLst/>
                <a:latin typeface="Cambria" panose="02040503050406030204" pitchFamily="18" charset="0"/>
                <a:ea typeface="Cambria" panose="02040503050406030204" pitchFamily="18" charset="0"/>
              </a:rPr>
              <a:t>В целом порядок загрузки сервисом определяется следующим образом:</a:t>
            </a:r>
          </a:p>
          <a:p>
            <a:pPr marL="514350" indent="-514350">
              <a:buFont typeface="+mj-lt"/>
              <a:buAutoNum type="arabicParenR"/>
            </a:pPr>
            <a:r>
              <a:rPr lang="ru-RU" i="0" dirty="0">
                <a:effectLst/>
                <a:latin typeface="Cambria" panose="02040503050406030204" pitchFamily="18" charset="0"/>
                <a:ea typeface="Cambria" panose="02040503050406030204" pitchFamily="18" charset="0"/>
              </a:rPr>
              <a:t>Порядок групп в списке групп порядка загрузки</a:t>
            </a:r>
            <a:br>
              <a:rPr lang="ru-RU" i="0" dirty="0">
                <a:effectLst/>
                <a:latin typeface="Cambria" panose="02040503050406030204" pitchFamily="18" charset="0"/>
                <a:ea typeface="Cambria" panose="02040503050406030204" pitchFamily="18" charset="0"/>
              </a:rPr>
            </a:br>
            <a:r>
              <a:rPr lang="en-US" b="1" i="0" dirty="0">
                <a:effectLst/>
                <a:latin typeface="Cambria" panose="02040503050406030204" pitchFamily="18" charset="0"/>
                <a:ea typeface="Cambria" panose="02040503050406030204" pitchFamily="18" charset="0"/>
              </a:rPr>
              <a:t>HKEY_LOCAL_MACHINE\System\</a:t>
            </a:r>
            <a:r>
              <a:rPr lang="en-US" b="1" i="0" dirty="0" err="1">
                <a:effectLst/>
                <a:latin typeface="Cambria" panose="02040503050406030204" pitchFamily="18" charset="0"/>
                <a:ea typeface="Cambria" panose="02040503050406030204" pitchFamily="18" charset="0"/>
              </a:rPr>
              <a:t>CurrentControlSet</a:t>
            </a:r>
            <a:r>
              <a:rPr lang="en-US" b="1" i="0" dirty="0">
                <a:effectLst/>
                <a:latin typeface="Cambria" panose="02040503050406030204" pitchFamily="18" charset="0"/>
                <a:ea typeface="Cambria" panose="02040503050406030204" pitchFamily="18" charset="0"/>
              </a:rPr>
              <a:t>\Control\</a:t>
            </a:r>
            <a:r>
              <a:rPr lang="en-US" b="1" i="0" dirty="0" err="1">
                <a:effectLst/>
                <a:latin typeface="Cambria" panose="02040503050406030204" pitchFamily="18" charset="0"/>
                <a:ea typeface="Cambria" panose="02040503050406030204" pitchFamily="18" charset="0"/>
              </a:rPr>
              <a:t>ServiceGroupOrder</a:t>
            </a:r>
            <a:endParaRPr lang="ru-RU" b="1" i="0" dirty="0">
              <a:effectLst/>
              <a:latin typeface="Cambria" panose="02040503050406030204" pitchFamily="18" charset="0"/>
              <a:ea typeface="Cambria" panose="02040503050406030204" pitchFamily="18" charset="0"/>
            </a:endParaRPr>
          </a:p>
          <a:p>
            <a:pPr marL="514350" indent="-514350">
              <a:buFont typeface="+mj-lt"/>
              <a:buAutoNum type="arabicParenR"/>
            </a:pPr>
            <a:r>
              <a:rPr lang="ru-RU" dirty="0">
                <a:latin typeface="Cambria" panose="02040503050406030204" pitchFamily="18" charset="0"/>
                <a:ea typeface="Cambria" panose="02040503050406030204" pitchFamily="18" charset="0"/>
              </a:rPr>
              <a:t>Порядок загрузки сервисов в рамках своей группы</a:t>
            </a:r>
            <a:br>
              <a:rPr lang="ru-RU"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HKEY_LOCAL_MACHINE\System\</a:t>
            </a:r>
            <a:r>
              <a:rPr lang="en-US" b="1" dirty="0" err="1">
                <a:latin typeface="Cambria" panose="02040503050406030204" pitchFamily="18" charset="0"/>
                <a:ea typeface="Cambria" panose="02040503050406030204" pitchFamily="18" charset="0"/>
              </a:rPr>
              <a:t>CurrentControlSet</a:t>
            </a:r>
            <a:r>
              <a:rPr lang="en-US" b="1" dirty="0">
                <a:latin typeface="Cambria" panose="02040503050406030204" pitchFamily="18" charset="0"/>
                <a:ea typeface="Cambria" panose="02040503050406030204" pitchFamily="18" charset="0"/>
              </a:rPr>
              <a:t>\Control\</a:t>
            </a:r>
            <a:r>
              <a:rPr lang="en-US" b="1" dirty="0" err="1">
                <a:latin typeface="Cambria" panose="02040503050406030204" pitchFamily="18" charset="0"/>
                <a:ea typeface="Cambria" panose="02040503050406030204" pitchFamily="18" charset="0"/>
              </a:rPr>
              <a:t>GroupOrderList</a:t>
            </a:r>
            <a:endParaRPr lang="ru-RU" b="1" dirty="0">
              <a:latin typeface="Cambria" panose="02040503050406030204" pitchFamily="18" charset="0"/>
              <a:ea typeface="Cambria" panose="02040503050406030204" pitchFamily="18" charset="0"/>
            </a:endParaRPr>
          </a:p>
          <a:p>
            <a:pPr marL="514350" indent="-514350">
              <a:buFont typeface="+mj-lt"/>
              <a:buAutoNum type="arabicParenR"/>
            </a:pPr>
            <a:r>
              <a:rPr lang="ru-RU" i="0" dirty="0">
                <a:effectLst/>
                <a:latin typeface="Cambria" panose="02040503050406030204" pitchFamily="18" charset="0"/>
                <a:ea typeface="Cambria" panose="02040503050406030204" pitchFamily="18" charset="0"/>
              </a:rPr>
              <a:t>Остальные зависимости каждого из сервиса</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819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CFE36A6A-0ECB-71FB-7793-CF1EB4E1B7D2}"/>
              </a:ext>
            </a:extLst>
          </p:cNvPr>
          <p:cNvPicPr>
            <a:picLocks noGrp="1" noChangeAspect="1"/>
          </p:cNvPicPr>
          <p:nvPr>
            <p:ph idx="1"/>
          </p:nvPr>
        </p:nvPicPr>
        <p:blipFill>
          <a:blip r:embed="rId2"/>
          <a:stretch>
            <a:fillRect/>
          </a:stretch>
        </p:blipFill>
        <p:spPr>
          <a:xfrm>
            <a:off x="232031" y="1550383"/>
            <a:ext cx="7030431" cy="49917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EAEDC2C-91F8-9926-E8F0-05DAAA2B044F}"/>
              </a:ext>
            </a:extLst>
          </p:cNvPr>
          <p:cNvPicPr>
            <a:picLocks noChangeAspect="1"/>
          </p:cNvPicPr>
          <p:nvPr/>
        </p:nvPicPr>
        <p:blipFill>
          <a:blip r:embed="rId3"/>
          <a:srcRect r="23270"/>
          <a:stretch/>
        </p:blipFill>
        <p:spPr>
          <a:xfrm>
            <a:off x="6509634" y="1499286"/>
            <a:ext cx="4965190" cy="50939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55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Так как сервисы работают под управлением менеджера сервисов, то они должны удовлетворять определенным соглашениям, которые определяют интерфейс сервиса</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Сам сервис может быть как консольным приложением, так и приложением с графическим интерфейсом. Это не имеет</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значения, т. к. сервисы могут взаимодействовать с пользователем только через рабочий стол или через окно сообщений</a:t>
            </a:r>
            <a:endParaRPr lang="en-US"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Поэтому обычно сервисы оформляются как консольные приложения</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7644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Кроме того, каждый сервис должен содержать </a:t>
            </a:r>
            <a:r>
              <a:rPr lang="ru-RU" b="1" i="0" dirty="0">
                <a:effectLst/>
                <a:latin typeface="Cambria" panose="02040503050406030204" pitchFamily="18" charset="0"/>
                <a:ea typeface="Cambria" panose="02040503050406030204" pitchFamily="18" charset="0"/>
              </a:rPr>
              <a:t>две функции обратного вызова</a:t>
            </a:r>
            <a:r>
              <a:rPr lang="ru-RU" i="0" dirty="0">
                <a:effectLst/>
                <a:latin typeface="Cambria" panose="02040503050406030204" pitchFamily="18" charset="0"/>
                <a:ea typeface="Cambria" panose="02040503050406030204" pitchFamily="18" charset="0"/>
              </a:rPr>
              <a:t>, которые вызываются операционной</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системой</a:t>
            </a:r>
            <a:endParaRPr lang="en-US" i="0" dirty="0">
              <a:effectLst/>
              <a:latin typeface="Cambria" panose="02040503050406030204" pitchFamily="18" charset="0"/>
              <a:ea typeface="Cambria" panose="02040503050406030204" pitchFamily="18" charset="0"/>
            </a:endParaRPr>
          </a:p>
          <a:p>
            <a:pPr marL="0" indent="0">
              <a:buNone/>
            </a:pPr>
            <a:r>
              <a:rPr lang="ru-RU" b="1" i="0" dirty="0">
                <a:effectLst/>
                <a:latin typeface="Cambria" panose="02040503050406030204" pitchFamily="18" charset="0"/>
                <a:ea typeface="Cambria" panose="02040503050406030204" pitchFamily="18" charset="0"/>
              </a:rPr>
              <a:t>Функция обратного вызова </a:t>
            </a:r>
            <a:r>
              <a:rPr lang="ru-RU" i="0" dirty="0">
                <a:effectLst/>
                <a:latin typeface="Cambria" panose="02040503050406030204" pitchFamily="18" charset="0"/>
                <a:ea typeface="Cambria" panose="02040503050406030204" pitchFamily="18" charset="0"/>
              </a:rPr>
              <a:t>– это функция которая передаётся другой функции в качестве аргумента</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Одна из этих функций определяет точку входа сервиса, т. е., собственно, и является сервисом, а вторая </a:t>
            </a:r>
            <a:r>
              <a:rPr lang="en-US" i="0" dirty="0">
                <a:effectLst/>
                <a:latin typeface="Cambria" panose="02040503050406030204" pitchFamily="18" charset="0"/>
                <a:ea typeface="Cambria" panose="02040503050406030204" pitchFamily="18" charset="0"/>
              </a:rPr>
              <a:t>–</a:t>
            </a:r>
            <a:r>
              <a:rPr lang="ru-RU" i="0" dirty="0">
                <a:effectLst/>
                <a:latin typeface="Cambria" panose="02040503050406030204" pitchFamily="18" charset="0"/>
                <a:ea typeface="Cambria" panose="02040503050406030204" pitchFamily="18" charset="0"/>
              </a:rPr>
              <a:t> должна реагировать на управляющие сигналы от операционной системы</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029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Отсюда следует, что если консольное приложение определяет</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один сервис, то оно должно иметь следующую структуру: </a:t>
            </a: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F30CA79A-A22D-3095-2C50-A682DE677B5C}"/>
              </a:ext>
            </a:extLst>
          </p:cNvPr>
          <p:cNvPicPr>
            <a:picLocks noChangeAspect="1"/>
          </p:cNvPicPr>
          <p:nvPr/>
        </p:nvPicPr>
        <p:blipFill>
          <a:blip r:embed="rId2"/>
          <a:stretch>
            <a:fillRect/>
          </a:stretch>
        </p:blipFill>
        <p:spPr>
          <a:xfrm>
            <a:off x="1177341" y="2717321"/>
            <a:ext cx="9837318" cy="2933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39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Главной задачей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является запуск диспетчера сервиса, который является потоком и управляет этим сервисом </a:t>
            </a:r>
          </a:p>
          <a:p>
            <a:pPr marL="0" indent="0">
              <a:buNone/>
            </a:pPr>
            <a:r>
              <a:rPr lang="ru-RU" i="0" dirty="0">
                <a:effectLst/>
                <a:latin typeface="Cambria" panose="02040503050406030204" pitchFamily="18" charset="0"/>
                <a:ea typeface="Cambria" panose="02040503050406030204" pitchFamily="18" charset="0"/>
              </a:rPr>
              <a:t>Диспетчер сервиса получает управляющие сигналы от менеджера сервисов по именованному каналу и передает эти запросы функции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ServiceCtrlHandler</a:t>
            </a:r>
            <a:r>
              <a:rPr lang="ru-RU" i="0" dirty="0">
                <a:effectLst/>
                <a:latin typeface="Cambria" panose="02040503050406030204" pitchFamily="18" charset="0"/>
                <a:ea typeface="Cambria" panose="02040503050406030204" pitchFamily="18" charset="0"/>
              </a:rPr>
              <a:t>, которая обрабатывает эти управляющие запросы</a:t>
            </a:r>
          </a:p>
          <a:p>
            <a:pPr marL="0" indent="0">
              <a:buNone/>
            </a:pPr>
            <a:r>
              <a:rPr lang="ru-RU" i="0" dirty="0">
                <a:effectLst/>
                <a:latin typeface="Cambria" panose="02040503050406030204" pitchFamily="18" charset="0"/>
                <a:ea typeface="Cambria" panose="02040503050406030204" pitchFamily="18" charset="0"/>
              </a:rPr>
              <a:t>Если в приложении несколько сервисов, то для каждого сервиса запускается свой диспетчер и для каждого диспетчера определяется своя функция обработки управляющих запросов, которая выполняется в контексте соответствующего диспетчера сервисов</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44463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Запуск диспетчеров сервисов выполняется при помощи вызова функции </a:t>
            </a:r>
            <a:r>
              <a:rPr lang="en-US"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endParaRPr lang="ru-RU" b="1" dirty="0">
              <a:latin typeface="Cambria" panose="02040503050406030204" pitchFamily="18" charset="0"/>
              <a:ea typeface="Cambria" panose="02040503050406030204" pitchFamily="18" charset="0"/>
            </a:endParaRPr>
          </a:p>
          <a:p>
            <a:pPr marL="0" indent="0">
              <a:buNone/>
            </a:pP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84991E0-8457-DF49-E312-084E46FE3281}"/>
              </a:ext>
            </a:extLst>
          </p:cNvPr>
          <p:cNvPicPr>
            <a:picLocks noChangeAspect="1"/>
          </p:cNvPicPr>
          <p:nvPr/>
        </p:nvPicPr>
        <p:blipFill>
          <a:blip r:embed="rId3"/>
          <a:stretch>
            <a:fillRect/>
          </a:stretch>
        </p:blipFill>
        <p:spPr>
          <a:xfrm>
            <a:off x="2725935" y="2509828"/>
            <a:ext cx="6740130" cy="4348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49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200" y="1494691"/>
            <a:ext cx="10515600" cy="4998183"/>
          </a:xfrm>
        </p:spPr>
        <p:txBody>
          <a:bodyPr>
            <a:normAutofit/>
          </a:bodyPr>
          <a:lstStyle/>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Что такое служба или сервис?</a:t>
            </a:r>
            <a:endParaRPr lang="en-US" altLang="ru-RU" sz="3200" dirty="0">
              <a:latin typeface="Cambria" panose="02040503050406030204" pitchFamily="18" charset="0"/>
              <a:ea typeface="Cambria" panose="02040503050406030204" pitchFamily="18" charset="0"/>
              <a:cs typeface="Arial" panose="020B0604020202020204" pitchFamily="34" charset="0"/>
            </a:endParaRP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Особенности сервисов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Порядок разработки </a:t>
            </a:r>
            <a:r>
              <a:rPr lang="en-US" altLang="ru-RU" sz="3200" dirty="0">
                <a:latin typeface="Cambria" panose="02040503050406030204" pitchFamily="18" charset="0"/>
                <a:ea typeface="Cambria" panose="02040503050406030204" pitchFamily="18" charset="0"/>
                <a:cs typeface="Arial" panose="020B0604020202020204" pitchFamily="34" charset="0"/>
              </a:rPr>
              <a:t>Windows-</a:t>
            </a:r>
            <a:r>
              <a:rPr lang="ru-RU" altLang="ru-RU" sz="3200" dirty="0">
                <a:latin typeface="Cambria" panose="02040503050406030204" pitchFamily="18" charset="0"/>
                <a:ea typeface="Cambria" panose="02040503050406030204" pitchFamily="18" charset="0"/>
                <a:cs typeface="Arial" panose="020B0604020202020204" pitchFamily="34" charset="0"/>
              </a:rPr>
              <a:t>сервисов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Что такое процесс «демон»?</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Особенности «демонов»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Порядок разработки </a:t>
            </a:r>
            <a:r>
              <a:rPr lang="en-US" altLang="ru-RU" sz="3200" dirty="0">
                <a:latin typeface="Cambria" panose="02040503050406030204" pitchFamily="18" charset="0"/>
                <a:ea typeface="Cambria" panose="02040503050406030204" pitchFamily="18" charset="0"/>
                <a:cs typeface="Arial" panose="020B0604020202020204" pitchFamily="34" charset="0"/>
              </a:rPr>
              <a:t>Linux-</a:t>
            </a:r>
            <a:r>
              <a:rPr lang="ru-RU" altLang="ru-RU" sz="3200" dirty="0">
                <a:latin typeface="Cambria" panose="02040503050406030204" pitchFamily="18" charset="0"/>
                <a:ea typeface="Cambria" panose="02040503050406030204" pitchFamily="18" charset="0"/>
                <a:cs typeface="Arial" panose="020B0604020202020204" pitchFamily="34" charset="0"/>
              </a:rPr>
              <a:t>«демонов»</a:t>
            </a:r>
          </a:p>
          <a:p>
            <a:pPr marL="0" indent="0">
              <a:buNone/>
            </a:pPr>
            <a:endParaRPr lang="ru-RU" altLang="ru-RU" sz="3200" dirty="0">
              <a:latin typeface="Cambria" panose="02040503050406030204" pitchFamily="18" charset="0"/>
              <a:ea typeface="Cambria" panose="02040503050406030204" pitchFamily="18" charset="0"/>
              <a:cs typeface="Arial" panose="020B0604020202020204" pitchFamily="34" charset="0"/>
            </a:endParaRPr>
          </a:p>
          <a:p>
            <a:pPr marL="0" indent="0">
              <a:buNone/>
            </a:pPr>
            <a:endParaRPr lang="ru-RU" altLang="ru-RU" sz="2800" dirty="0">
              <a:latin typeface="Cambria" panose="02040503050406030204" pitchFamily="18" charset="0"/>
              <a:ea typeface="Cambria" panose="02040503050406030204" pitchFamily="18" charset="0"/>
              <a:cs typeface="Arial" panose="020B0604020202020204" pitchFamily="34" charset="0"/>
            </a:endParaRPr>
          </a:p>
          <a:p>
            <a:endParaRPr lang="ru-RU" dirty="0">
              <a:latin typeface="Cambria" panose="02040503050406030204" pitchFamily="18" charset="0"/>
              <a:ea typeface="Cambria" panose="02040503050406030204" pitchFamily="18" charset="0"/>
            </a:endParaRPr>
          </a:p>
          <a:p>
            <a:endParaRPr lang="LID4096"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3701180719"/>
              </p:ext>
            </p:extLst>
          </p:nvPr>
        </p:nvGraphicFramePr>
        <p:xfrm>
          <a:off x="921328" y="365126"/>
          <a:ext cx="10432472" cy="1018309"/>
        </p:xfrm>
        <a:graphic>
          <a:graphicData uri="http://schemas.openxmlformats.org/drawingml/2006/table">
            <a:tbl>
              <a:tblPr/>
              <a:tblGrid>
                <a:gridCol w="10432472">
                  <a:extLst>
                    <a:ext uri="{9D8B030D-6E8A-4147-A177-3AD203B41FA5}">
                      <a16:colId xmlns:a16="http://schemas.microsoft.com/office/drawing/2014/main" val="2263043944"/>
                    </a:ext>
                  </a:extLst>
                </a:gridCol>
              </a:tblGrid>
              <a:tr h="1018309">
                <a:tc>
                  <a:txBody>
                    <a:bodyPr/>
                    <a:lstStyle/>
                    <a:p>
                      <a:r>
                        <a:rPr kumimoji="0" lang="ru-RU" alt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План лекции</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59310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Для подключения обработчика запросов к сервису используется функция </a:t>
            </a:r>
            <a:r>
              <a:rPr lang="ru-RU" b="1" i="0" dirty="0" err="1">
                <a:effectLst/>
                <a:latin typeface="Cambria" panose="02040503050406030204" pitchFamily="18" charset="0"/>
                <a:ea typeface="Cambria" panose="02040503050406030204" pitchFamily="18" charset="0"/>
                <a:hlinkClick r:id="rId2"/>
              </a:rPr>
              <a:t>RegisterServiceCtrlHandler</a:t>
            </a: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84991E0-8457-DF49-E312-084E46FE3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24119" y="2639392"/>
            <a:ext cx="7143762" cy="3853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0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Функция, определяющая точку входа сервиса, должна иметь следующий прототип:</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определяется только один сервис, то эта функция обычно называется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хотя возможны и другие, более подходящие по смыслу имена точек входа сервисов</a:t>
            </a:r>
          </a:p>
          <a:p>
            <a:pPr marL="0" indent="0">
              <a:buNone/>
            </a:pPr>
            <a:r>
              <a:rPr lang="ru-RU" i="0" dirty="0">
                <a:effectLst/>
                <a:latin typeface="Cambria" panose="02040503050406030204" pitchFamily="18" charset="0"/>
                <a:ea typeface="Cambria" panose="02040503050406030204" pitchFamily="18" charset="0"/>
              </a:rPr>
              <a:t>Если же в приложении определяется несколько сервисов, то естественно каждый из них должен иметь свое имя. Эта функция содержит два параметра, которые аналогичны параметрам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консольного приложения</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stretch>
            <a:fillRect/>
          </a:stretch>
        </p:blipFill>
        <p:spPr>
          <a:xfrm>
            <a:off x="2147887" y="2713758"/>
            <a:ext cx="78962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74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Как уже было сказано, главной задачей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является запуск диспетчера сервиса для каждого из сервисов. Для запуска диспетчера используется функция </a:t>
            </a:r>
            <a:r>
              <a:rPr lang="ru-RU" b="1"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r>
              <a:rPr lang="ru-RU" i="0" dirty="0">
                <a:effectLst/>
                <a:latin typeface="Cambria" panose="02040503050406030204" pitchFamily="18" charset="0"/>
                <a:ea typeface="Cambria" panose="02040503050406030204" pitchFamily="18" charset="0"/>
              </a:rPr>
              <a:t>, которая должна быть вызвана в течение </a:t>
            </a:r>
            <a:r>
              <a:rPr lang="ru-RU" b="1" i="0" dirty="0">
                <a:effectLst/>
                <a:latin typeface="Cambria" panose="02040503050406030204" pitchFamily="18" charset="0"/>
                <a:ea typeface="Cambria" panose="02040503050406030204" pitchFamily="18" charset="0"/>
              </a:rPr>
              <a:t>30 секунд </a:t>
            </a:r>
            <a:r>
              <a:rPr lang="ru-RU" i="0" dirty="0">
                <a:effectLst/>
                <a:latin typeface="Cambria" panose="02040503050406030204" pitchFamily="18" charset="0"/>
                <a:ea typeface="Cambria" panose="02040503050406030204" pitchFamily="18" charset="0"/>
              </a:rPr>
              <a:t>с момента запуска программы </a:t>
            </a:r>
            <a:r>
              <a:rPr lang="ru-RU" b="1" i="0" dirty="0" err="1">
                <a:effectLst/>
                <a:latin typeface="Cambria" panose="02040503050406030204" pitchFamily="18" charset="0"/>
                <a:ea typeface="Cambria" panose="02040503050406030204" pitchFamily="18" charset="0"/>
              </a:rPr>
              <a:t>main</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в течение этого промежутка времени функция </a:t>
            </a:r>
            <a:r>
              <a:rPr lang="ru-RU" b="1"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r>
              <a:rPr lang="ru-RU" i="0" dirty="0">
                <a:effectLst/>
                <a:latin typeface="Cambria" panose="02040503050406030204" pitchFamily="18" charset="0"/>
                <a:ea typeface="Cambria" panose="02040503050406030204" pitchFamily="18" charset="0"/>
              </a:rPr>
              <a:t> вызвана не будет, то последующий вызов этой функции закончится </a:t>
            </a:r>
            <a:r>
              <a:rPr lang="ru-RU" b="1" i="0" dirty="0">
                <a:effectLst/>
                <a:latin typeface="Cambria" panose="02040503050406030204" pitchFamily="18" charset="0"/>
                <a:ea typeface="Cambria" panose="02040503050406030204" pitchFamily="18" charset="0"/>
              </a:rPr>
              <a:t>неудачей</a:t>
            </a:r>
          </a:p>
          <a:p>
            <a:pPr marL="0" indent="0">
              <a:buNone/>
            </a:pPr>
            <a:r>
              <a:rPr lang="ru-RU" i="0" dirty="0">
                <a:effectLst/>
                <a:latin typeface="Cambria" panose="02040503050406030204" pitchFamily="18" charset="0"/>
                <a:ea typeface="Cambria" panose="02040503050406030204" pitchFamily="18" charset="0"/>
              </a:rPr>
              <a:t>Поэтому всю необходимую инициализацию сервиса нужно делать в самом сервисе, т. е. в теле функции </a:t>
            </a:r>
            <a:r>
              <a:rPr lang="ru-RU" b="1" i="0" dirty="0" err="1">
                <a:effectLst/>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Если же необходимо выполнить инициализацию глобальных переменных, то для этой цели лучше запустить из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отдельный поток</a:t>
            </a:r>
          </a:p>
        </p:txBody>
      </p:sp>
    </p:spTree>
    <p:extLst>
      <p:ext uri="{BB962C8B-B14F-4D97-AF65-F5344CB8AC3E}">
        <p14:creationId xmlns:p14="http://schemas.microsoft.com/office/powerpoint/2010/main" val="14755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85000" lnSpcReduction="10000"/>
          </a:bodyPr>
          <a:lstStyle/>
          <a:p>
            <a:pPr marL="0" indent="0">
              <a:buNone/>
            </a:pPr>
            <a:r>
              <a:rPr lang="ru-RU" i="0" dirty="0">
                <a:effectLst/>
                <a:latin typeface="Cambria" panose="02040503050406030204" pitchFamily="18" charset="0"/>
                <a:ea typeface="Cambria" panose="02040503050406030204" pitchFamily="18" charset="0"/>
              </a:rPr>
              <a:t>Функция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должна выполнить следующую последовательность действий: </a:t>
            </a:r>
          </a:p>
          <a:p>
            <a:pPr marL="0" indent="0">
              <a:buNone/>
            </a:pPr>
            <a:r>
              <a:rPr lang="ru-RU" i="0" dirty="0">
                <a:effectLst/>
                <a:latin typeface="Cambria" panose="02040503050406030204" pitchFamily="18" charset="0"/>
                <a:ea typeface="Cambria" panose="02040503050406030204" pitchFamily="18" charset="0"/>
              </a:rPr>
              <a:t>1. Немедленно запустить обработчик управляющих команд от менеджера сервисов, вызвав функцию </a:t>
            </a:r>
            <a:r>
              <a:rPr lang="ru-RU" b="1" i="0" dirty="0" err="1">
                <a:effectLst/>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RegisterServiceCtrlHandler</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2. Установить стартующее состояние сервиса SERVICE_START_PENDING посредством вызова функции </a:t>
            </a:r>
            <a:r>
              <a:rPr lang="ru-RU" b="1" i="0" dirty="0" err="1">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SetServiceStatus</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3. Провести локальную инициализацию сервиса</a:t>
            </a:r>
          </a:p>
          <a:p>
            <a:pPr marL="0" indent="0">
              <a:buNone/>
            </a:pPr>
            <a:r>
              <a:rPr lang="ru-RU" i="0" dirty="0">
                <a:effectLst/>
                <a:latin typeface="Cambria" panose="02040503050406030204" pitchFamily="18" charset="0"/>
                <a:ea typeface="Cambria" panose="02040503050406030204" pitchFamily="18" charset="0"/>
              </a:rPr>
              <a:t>4. Установить рабочее состояние сервиса SERVICE_RUNNING посредством вызова функции </a:t>
            </a:r>
            <a:r>
              <a:rPr lang="ru-RU" b="1" i="0" dirty="0" err="1">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SetServiceStatus</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5. Выполнять работу сервиса, учитывая состояния сервиса, которые могут изменяться обработчиком управляющих команд от менеджера сервисов</a:t>
            </a:r>
          </a:p>
          <a:p>
            <a:pPr marL="0" indent="0">
              <a:buNone/>
            </a:pPr>
            <a:r>
              <a:rPr lang="ru-RU" i="0" dirty="0">
                <a:effectLst/>
                <a:latin typeface="Cambria" panose="02040503050406030204" pitchFamily="18" charset="0"/>
                <a:ea typeface="Cambria" panose="02040503050406030204" pitchFamily="18" charset="0"/>
              </a:rPr>
              <a:t>6. После перехода в состояние останова SERVICE_STOPPED выполнить освобождение захваченных ресурсов и закончить работу</a:t>
            </a:r>
          </a:p>
        </p:txBody>
      </p:sp>
    </p:spTree>
    <p:extLst>
      <p:ext uri="{BB962C8B-B14F-4D97-AF65-F5344CB8AC3E}">
        <p14:creationId xmlns:p14="http://schemas.microsoft.com/office/powerpoint/2010/main" val="215995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61E8C18C-E938-FAC9-A85C-2977A6053670}"/>
              </a:ext>
            </a:extLst>
          </p:cNvPr>
          <p:cNvPicPr>
            <a:picLocks noGrp="1" noChangeAspect="1"/>
          </p:cNvPicPr>
          <p:nvPr>
            <p:ph idx="1"/>
          </p:nvPr>
        </p:nvPicPr>
        <p:blipFill>
          <a:blip r:embed="rId2"/>
          <a:stretch>
            <a:fillRect/>
          </a:stretch>
        </p:blipFill>
        <p:spPr>
          <a:xfrm>
            <a:off x="378124" y="1482306"/>
            <a:ext cx="6792273" cy="4505954"/>
          </a:xfrm>
        </p:spPr>
      </p:pic>
      <p:pic>
        <p:nvPicPr>
          <p:cNvPr id="8" name="Picture 7">
            <a:extLst>
              <a:ext uri="{FF2B5EF4-FFF2-40B4-BE49-F238E27FC236}">
                <a16:creationId xmlns:a16="http://schemas.microsoft.com/office/drawing/2014/main" id="{AA9466D0-6AE4-3F96-89C9-A73089710089}"/>
              </a:ext>
            </a:extLst>
          </p:cNvPr>
          <p:cNvPicPr>
            <a:picLocks noChangeAspect="1"/>
          </p:cNvPicPr>
          <p:nvPr/>
        </p:nvPicPr>
        <p:blipFill>
          <a:blip r:embed="rId3"/>
          <a:srcRect t="4677" b="10477"/>
          <a:stretch/>
        </p:blipFill>
        <p:spPr>
          <a:xfrm>
            <a:off x="5624421" y="4432449"/>
            <a:ext cx="6466065" cy="2425551"/>
          </a:xfrm>
          <a:prstGeom prst="rect">
            <a:avLst/>
          </a:prstGeom>
        </p:spPr>
      </p:pic>
    </p:spTree>
    <p:extLst>
      <p:ext uri="{BB962C8B-B14F-4D97-AF65-F5344CB8AC3E}">
        <p14:creationId xmlns:p14="http://schemas.microsoft.com/office/powerpoint/2010/main" val="62084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Параметр </a:t>
            </a:r>
            <a:r>
              <a:rPr lang="ru-RU" b="1" i="1" dirty="0" err="1">
                <a:effectLst/>
                <a:latin typeface="Cambria" panose="02040503050406030204" pitchFamily="18" charset="0"/>
                <a:ea typeface="Cambria" panose="02040503050406030204" pitchFamily="18" charset="0"/>
              </a:rPr>
              <a:t>lpServiceStatus</a:t>
            </a:r>
            <a:r>
              <a:rPr lang="ru-RU" i="0" dirty="0">
                <a:effectLst/>
                <a:latin typeface="Cambria" panose="02040503050406030204" pitchFamily="18" charset="0"/>
                <a:ea typeface="Cambria" panose="02040503050406030204" pitchFamily="18" charset="0"/>
              </a:rPr>
              <a:t> функции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r>
              <a:rPr lang="ru-RU" b="1"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должен указывать на структуру типа SERVICE_STATUS, которая содержит информацию о состоянии сервиса. Эта структура имеет следующий формат:</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72284" y="3429000"/>
            <a:ext cx="7647432" cy="31371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819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553711"/>
            <a:ext cx="10363200" cy="5373293"/>
          </a:xfrm>
        </p:spPr>
        <p:txBody>
          <a:bodyPr>
            <a:normAutofit fontScale="85000" lnSpcReduction="20000"/>
          </a:bodyPr>
          <a:lstStyle/>
          <a:p>
            <a:pPr marL="0" indent="0">
              <a:buNone/>
            </a:pPr>
            <a:r>
              <a:rPr lang="ru-RU" i="0" dirty="0">
                <a:effectLst/>
                <a:latin typeface="Cambria" panose="02040503050406030204" pitchFamily="18" charset="0"/>
                <a:ea typeface="Cambria" panose="02040503050406030204" pitchFamily="18" charset="0"/>
              </a:rPr>
              <a:t>Поле </a:t>
            </a:r>
            <a:r>
              <a:rPr lang="en-US" b="1" i="1" dirty="0" err="1">
                <a:effectLst/>
                <a:latin typeface="Cambria" panose="02040503050406030204" pitchFamily="18" charset="0"/>
                <a:ea typeface="Cambria" panose="02040503050406030204" pitchFamily="18" charset="0"/>
              </a:rPr>
              <a:t>dwServiceType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содержит тип сервиса и может принимать следующие значения: </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SERVICE_WIN32_OWN_PROCESS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самостоятельным процессом</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SERVICE_WIN32_SHARE_PROCESS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разделяет процесс с другими сервисами</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SERVICE_KERNEL_DRIVER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драйвером устройства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SERVICE_FILE_SYSTEM_DRIVER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драйвером файловой системы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SERVICE_USER_OWN_PROCESS</a:t>
            </a:r>
            <a:r>
              <a:rPr lang="ru-RU" i="0" dirty="0">
                <a:effectLst/>
                <a:latin typeface="Cambria" panose="02040503050406030204" pitchFamily="18" charset="0"/>
                <a:ea typeface="Cambria" panose="02040503050406030204" pitchFamily="18" charset="0"/>
              </a:rPr>
              <a:t> – сервис является самостоятельным процессом запускаемым для определенного пользователя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SERVICE_USER_SHARE_PROCESS</a:t>
            </a:r>
            <a:r>
              <a:rPr lang="ru-RU" i="0" dirty="0">
                <a:effectLst/>
                <a:latin typeface="Cambria" panose="02040503050406030204" pitchFamily="18" charset="0"/>
                <a:ea typeface="Cambria" panose="02040503050406030204" pitchFamily="18" charset="0"/>
              </a:rPr>
              <a:t> – сервис разделяет процесс с другими сервисами запускаемыми для определенного пользователя</a:t>
            </a:r>
          </a:p>
          <a:p>
            <a:pPr marL="0" indent="0">
              <a:buNone/>
            </a:pPr>
            <a:r>
              <a:rPr lang="ru-RU" dirty="0">
                <a:latin typeface="Cambria" panose="02040503050406030204" pitchFamily="18" charset="0"/>
                <a:ea typeface="Cambria" panose="02040503050406030204" pitchFamily="18" charset="0"/>
              </a:rPr>
              <a:t>Кроме того, первые два флага могут быть установлены совместно с флагом SERVICE_INTERACTIVE_PROCESS – сервис может взаимодействовать с рабочим столом</a:t>
            </a:r>
          </a:p>
        </p:txBody>
      </p:sp>
    </p:spTree>
    <p:extLst>
      <p:ext uri="{BB962C8B-B14F-4D97-AF65-F5344CB8AC3E}">
        <p14:creationId xmlns:p14="http://schemas.microsoft.com/office/powerpoint/2010/main" val="31225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Поле </a:t>
            </a:r>
            <a:r>
              <a:rPr lang="en-US" b="1" i="1" dirty="0" err="1">
                <a:effectLst/>
                <a:latin typeface="Cambria" panose="02040503050406030204" pitchFamily="18" charset="0"/>
                <a:ea typeface="Cambria" panose="02040503050406030204" pitchFamily="18" charset="0"/>
              </a:rPr>
              <a:t>dwCurrentState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содержит текущее состояние сервиса. Это поле может принимать одно из следующих значений: </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SERVICE_STOPPED </a:t>
            </a:r>
            <a:r>
              <a:rPr lang="ru-RU" i="0" dirty="0">
                <a:effectLst/>
                <a:latin typeface="Cambria" panose="02040503050406030204" pitchFamily="18" charset="0"/>
                <a:ea typeface="Cambria" panose="02040503050406030204" pitchFamily="18" charset="0"/>
              </a:rPr>
              <a:t>– сервис остановлен</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SERVICE_START_PENDING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стартует</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SERVICE_STOP_PENDING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останавливается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SERVICE_RUNNING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работает</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SERVICE_CONTINUE_PENDING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переходит в рабочее состояние</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SERVICE_PAUSE_PENDING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переходит в состояние ожидания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SERVICE_PAUSED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находится в состоянии ожидания</a:t>
            </a:r>
          </a:p>
        </p:txBody>
      </p:sp>
    </p:spTree>
    <p:extLst>
      <p:ext uri="{BB962C8B-B14F-4D97-AF65-F5344CB8AC3E}">
        <p14:creationId xmlns:p14="http://schemas.microsoft.com/office/powerpoint/2010/main" val="234245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20000"/>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dwControlsAccepted</a:t>
            </a:r>
            <a:r>
              <a:rPr lang="ru-RU" i="0" dirty="0">
                <a:effectLst/>
                <a:latin typeface="Cambria" panose="02040503050406030204" pitchFamily="18" charset="0"/>
                <a:ea typeface="Cambria" panose="02040503050406030204" pitchFamily="18" charset="0"/>
              </a:rPr>
              <a:t> содержит коды управляющих команд, которые могут быть переданы обработчику этих команд, определенному в приложении. В этом поле может быть установлена любая комбинация следующих флагов: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SERVICE_ACCEPT_STOP – можно остановить сервис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SERVICE_ACCEPT_PAUSE_CONTINUE – можно приостановить и возобновить сервис</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SERVICE_ACCEPT_SHUTDOWN – сервис информируется о выключении системы</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a:t>
            </a:r>
            <a:r>
              <a:rPr lang="en-US" i="0" dirty="0">
                <a:effectLst/>
                <a:latin typeface="Cambria" panose="02040503050406030204" pitchFamily="18" charset="0"/>
                <a:ea typeface="Cambria" panose="02040503050406030204" pitchFamily="18" charset="0"/>
              </a:rPr>
              <a:t>PRE</a:t>
            </a:r>
            <a:r>
              <a:rPr lang="ru-RU" i="0" dirty="0">
                <a:effectLst/>
                <a:latin typeface="Cambria" panose="02040503050406030204" pitchFamily="18" charset="0"/>
                <a:ea typeface="Cambria" panose="02040503050406030204" pitchFamily="18" charset="0"/>
              </a:rPr>
              <a:t>SHUTDOWN</a:t>
            </a:r>
            <a:r>
              <a:rPr lang="en-US" i="0" dirty="0">
                <a:effectLst/>
                <a:latin typeface="Cambria" panose="02040503050406030204" pitchFamily="18" charset="0"/>
                <a:ea typeface="Cambria" panose="02040503050406030204" pitchFamily="18" charset="0"/>
              </a:rPr>
              <a:t> – </a:t>
            </a:r>
            <a:r>
              <a:rPr lang="ru-RU" i="0" dirty="0">
                <a:effectLst/>
                <a:latin typeface="Cambria" panose="02040503050406030204" pitchFamily="18" charset="0"/>
                <a:ea typeface="Cambria" panose="02040503050406030204" pitchFamily="18" charset="0"/>
              </a:rPr>
              <a:t>сервис</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может выполнить действия перед выключением системы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SERVICE_ACCEPT_PARAMCHANGE</a:t>
            </a:r>
            <a:r>
              <a:rPr lang="ru-RU" i="0" dirty="0">
                <a:effectLst/>
                <a:latin typeface="Cambria" panose="02040503050406030204" pitchFamily="18" charset="0"/>
                <a:ea typeface="Cambria" panose="02040503050406030204" pitchFamily="18" charset="0"/>
              </a:rPr>
              <a:t> - сервис может вновь прочитать свои стартовые параметры без перезагрузки</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SERVICE_ACCEPT_NETBINDCHANGE</a:t>
            </a:r>
            <a:r>
              <a:rPr lang="ru-RU" i="0" dirty="0">
                <a:effectLst/>
                <a:latin typeface="Cambria" panose="02040503050406030204" pitchFamily="18" charset="0"/>
                <a:ea typeface="Cambria" panose="02040503050406030204" pitchFamily="18" charset="0"/>
              </a:rPr>
              <a:t> - сервис является сетевой компонентой</a:t>
            </a:r>
          </a:p>
        </p:txBody>
      </p:sp>
    </p:spTree>
    <p:extLst>
      <p:ext uri="{BB962C8B-B14F-4D97-AF65-F5344CB8AC3E}">
        <p14:creationId xmlns:p14="http://schemas.microsoft.com/office/powerpoint/2010/main" val="34472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dwServiceSpecificExitCode</a:t>
            </a:r>
            <a:r>
              <a:rPr lang="ru-RU" i="0" dirty="0">
                <a:effectLst/>
                <a:latin typeface="Cambria" panose="02040503050406030204" pitchFamily="18" charset="0"/>
                <a:ea typeface="Cambria" panose="02040503050406030204" pitchFamily="18" charset="0"/>
              </a:rPr>
              <a:t> содержит код возврата из сервиса, </a:t>
            </a:r>
            <a:r>
              <a:rPr lang="ru-RU" dirty="0">
                <a:effectLst/>
                <a:latin typeface="Cambria" panose="02040503050406030204" pitchFamily="18" charset="0"/>
                <a:ea typeface="Cambria" panose="02040503050406030204" pitchFamily="18" charset="0"/>
              </a:rPr>
              <a:t>этот</a:t>
            </a:r>
            <a:r>
              <a:rPr lang="ru-RU" i="0" dirty="0">
                <a:effectLst/>
                <a:latin typeface="Cambria" panose="02040503050406030204" pitchFamily="18" charset="0"/>
                <a:ea typeface="Cambria" panose="02040503050406030204" pitchFamily="18" charset="0"/>
              </a:rPr>
              <a:t> код действителен только в том случае, если в поле </a:t>
            </a:r>
            <a:r>
              <a:rPr lang="ru-RU" b="1" i="1" dirty="0">
                <a:effectLst/>
                <a:latin typeface="Cambria" panose="02040503050406030204" pitchFamily="18" charset="0"/>
                <a:ea typeface="Cambria" panose="02040503050406030204" pitchFamily="18" charset="0"/>
              </a:rPr>
              <a:t>dwWin32ExitCode</a:t>
            </a:r>
            <a:r>
              <a:rPr lang="ru-RU" i="0" dirty="0">
                <a:effectLst/>
                <a:latin typeface="Cambria" panose="02040503050406030204" pitchFamily="18" charset="0"/>
                <a:ea typeface="Cambria" panose="02040503050406030204" pitchFamily="18" charset="0"/>
              </a:rPr>
              <a:t> установлено значение ERROR_SERVICE_SPECIFIC_ERROR</a:t>
            </a:r>
          </a:p>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dwCheckPoint</a:t>
            </a:r>
            <a:r>
              <a:rPr lang="ru-RU" i="0" dirty="0">
                <a:effectLst/>
                <a:latin typeface="Cambria" panose="02040503050406030204" pitchFamily="18" charset="0"/>
                <a:ea typeface="Cambria" panose="02040503050406030204" pitchFamily="18" charset="0"/>
              </a:rPr>
              <a:t> содержит значение, которое сервис должен периодически увеличивать на единицу, сообщая о продвижении своей работы во время инициализации и длительных переходов из состояния в состояние</a:t>
            </a:r>
          </a:p>
          <a:p>
            <a:pPr marL="0" indent="0">
              <a:buNone/>
            </a:pPr>
            <a:r>
              <a:rPr lang="ru-RU" i="0" dirty="0">
                <a:effectLst/>
                <a:latin typeface="Cambria" panose="02040503050406030204" pitchFamily="18" charset="0"/>
                <a:ea typeface="Cambria" panose="02040503050406030204" pitchFamily="18" charset="0"/>
              </a:rPr>
              <a:t>Это значение может использоваться программой пользователя, которая отслеживает работу сервиса. Если это значение не используется пользовательской программой и переход из состояния в состояние занимает менее 30 секунд, то оно может быть установлено в 0</a:t>
            </a:r>
          </a:p>
        </p:txBody>
      </p:sp>
    </p:spTree>
    <p:extLst>
      <p:ext uri="{BB962C8B-B14F-4D97-AF65-F5344CB8AC3E}">
        <p14:creationId xmlns:p14="http://schemas.microsoft.com/office/powerpoint/2010/main" val="242893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extLst>
              <p:ext uri="{D42A27DB-BD31-4B8C-83A1-F6EECF244321}">
                <p14:modId xmlns:p14="http://schemas.microsoft.com/office/powerpoint/2010/main" val="1041958842"/>
              </p:ext>
            </p:extLst>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b="1" i="0" dirty="0">
                <a:solidFill>
                  <a:srgbClr val="000000"/>
                </a:solidFill>
                <a:effectLst/>
                <a:latin typeface="Cambria" panose="02040503050406030204" pitchFamily="18" charset="0"/>
                <a:ea typeface="Cambria" panose="02040503050406030204" pitchFamily="18" charset="0"/>
              </a:rPr>
              <a:t>Сервис</a:t>
            </a:r>
            <a:r>
              <a:rPr lang="ru-RU" i="0" dirty="0">
                <a:solidFill>
                  <a:srgbClr val="000000"/>
                </a:solidFill>
                <a:effectLst/>
                <a:latin typeface="Cambria" panose="02040503050406030204" pitchFamily="18" charset="0"/>
                <a:ea typeface="Cambria" panose="02040503050406030204" pitchFamily="18" charset="0"/>
              </a:rPr>
              <a:t> или </a:t>
            </a:r>
            <a:r>
              <a:rPr lang="ru-RU" b="1" i="0" dirty="0">
                <a:solidFill>
                  <a:srgbClr val="000000"/>
                </a:solidFill>
                <a:effectLst/>
                <a:latin typeface="Cambria" panose="02040503050406030204" pitchFamily="18" charset="0"/>
                <a:ea typeface="Cambria" panose="02040503050406030204" pitchFamily="18" charset="0"/>
              </a:rPr>
              <a:t>служба</a:t>
            </a:r>
            <a:r>
              <a:rPr lang="ru-RU" i="0" dirty="0">
                <a:solidFill>
                  <a:srgbClr val="000000"/>
                </a:solidFill>
                <a:effectLst/>
                <a:latin typeface="Cambria" panose="02040503050406030204" pitchFamily="18" charset="0"/>
                <a:ea typeface="Cambria" panose="02040503050406030204" pitchFamily="18" charset="0"/>
              </a:rPr>
              <a:t> – это процесс, который выполняет служебные функции. Сервисы являются аналогами резидентных программ, которые использовались в операционных системах, предшествующих операционной системе Windows NT</a:t>
            </a:r>
            <a:endParaRPr lang="en-US" i="0" dirty="0">
              <a:solidFill>
                <a:srgbClr val="000000"/>
              </a:solidFill>
              <a:effectLst/>
              <a:latin typeface="Cambria" panose="02040503050406030204" pitchFamily="18" charset="0"/>
              <a:ea typeface="Cambria" panose="02040503050406030204" pitchFamily="18" charset="0"/>
            </a:endParaRPr>
          </a:p>
          <a:p>
            <a:pPr marL="0" indent="0">
              <a:buNone/>
            </a:pPr>
            <a:r>
              <a:rPr lang="ru-RU" i="0" dirty="0">
                <a:solidFill>
                  <a:srgbClr val="000000"/>
                </a:solidFill>
                <a:effectLst/>
                <a:latin typeface="Cambria" panose="02040503050406030204" pitchFamily="18" charset="0"/>
                <a:ea typeface="Cambria" panose="02040503050406030204" pitchFamily="18" charset="0"/>
              </a:rPr>
              <a:t>То есть сервис это такая программа, которая запускается при загрузке операционной системы или в процессе ее работы по специальной команде и заканчивает свою работу при завершении работы операционной системы или по специальной команде</a:t>
            </a:r>
          </a:p>
          <a:p>
            <a:pPr marL="0" indent="0">
              <a:buNone/>
            </a:pPr>
            <a:r>
              <a:rPr lang="ru-RU" dirty="0">
                <a:solidFill>
                  <a:srgbClr val="FF0000"/>
                </a:solidFill>
                <a:latin typeface="Cambria" panose="02040503050406030204" pitchFamily="18" charset="0"/>
                <a:ea typeface="Cambria" panose="02040503050406030204" pitchFamily="18" charset="0"/>
              </a:rPr>
              <a:t>НО! Не каждая программа запускаемая со стартом операционной системы является сервисом</a:t>
            </a:r>
            <a:endParaRPr lang="en-US" i="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5103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dwWaitHint</a:t>
            </a:r>
            <a:r>
              <a:rPr lang="ru-RU" i="0" dirty="0">
                <a:effectLst/>
                <a:latin typeface="Cambria" panose="02040503050406030204" pitchFamily="18" charset="0"/>
                <a:ea typeface="Cambria" panose="02040503050406030204" pitchFamily="18" charset="0"/>
              </a:rPr>
              <a:t> содержит интервал времени в миллисекундах, в течение которого сервис переходит из состояния в состояние перед вызовом функции установки состояния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endParaRPr lang="ru-RU"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в течение этого интервала не произошло изменение состояния сервиса в поле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dwServiceState</a:t>
            </a:r>
            <a:r>
              <a:rPr lang="ru-RU" i="0" dirty="0">
                <a:effectLst/>
                <a:latin typeface="Cambria" panose="02040503050406030204" pitchFamily="18" charset="0"/>
                <a:ea typeface="Cambria" panose="02040503050406030204" pitchFamily="18" charset="0"/>
              </a:rPr>
              <a:t> или не изменилось значение поля </a:t>
            </a:r>
            <a:r>
              <a:rPr lang="ru-RU" b="1" i="1" dirty="0" err="1">
                <a:effectLst/>
                <a:latin typeface="Cambria" panose="02040503050406030204" pitchFamily="18" charset="0"/>
                <a:ea typeface="Cambria" panose="02040503050406030204" pitchFamily="18" charset="0"/>
              </a:rPr>
              <a:t>dwCheckPoint</a:t>
            </a:r>
            <a:r>
              <a:rPr lang="ru-RU" i="0" dirty="0">
                <a:effectLst/>
                <a:latin typeface="Cambria" panose="02040503050406030204" pitchFamily="18" charset="0"/>
                <a:ea typeface="Cambria" panose="02040503050406030204" pitchFamily="18" charset="0"/>
              </a:rPr>
              <a:t>, то менеджер сервисов считает, что в сервисе произошла ошибка</a:t>
            </a:r>
          </a:p>
        </p:txBody>
      </p:sp>
    </p:spTree>
    <p:extLst>
      <p:ext uri="{BB962C8B-B14F-4D97-AF65-F5344CB8AC3E}">
        <p14:creationId xmlns:p14="http://schemas.microsoft.com/office/powerpoint/2010/main" val="3320191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a:bodyPr>
          <a:lstStyle/>
          <a:p>
            <a:pPr marL="0" indent="0">
              <a:buNone/>
            </a:pPr>
            <a:r>
              <a:rPr lang="ru-RU" i="0" dirty="0">
                <a:effectLst/>
                <a:latin typeface="Cambria" panose="02040503050406030204" pitchFamily="18" charset="0"/>
                <a:ea typeface="Cambria" panose="02040503050406030204" pitchFamily="18" charset="0"/>
              </a:rPr>
              <a:t>Функция, определяющая обработчик управляющих запросов, должна иметь следующий прототип:</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определяется только один сервис, то эта функция обычно называется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ServiceCtrlHandler</a:t>
            </a:r>
            <a:endParaRPr lang="ru-RU"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же в приложении определяется несколько сервисов, то естественно, что обработчик запросов для каждого сервиса должен иметь свое имя. Эта функция содержит только один параметр, который содержит код управляющего сигнала </a:t>
            </a:r>
          </a:p>
          <a:p>
            <a:pPr marL="0" indent="0">
              <a:buNone/>
            </a:pPr>
            <a:r>
              <a:rPr lang="ru-RU" i="0" dirty="0">
                <a:effectLst/>
                <a:latin typeface="Cambria" panose="02040503050406030204" pitchFamily="18" charset="0"/>
                <a:ea typeface="Cambria" panose="02040503050406030204" pitchFamily="18" charset="0"/>
              </a:rPr>
              <a:t>Так как обработчик запросов вызывается диспетчером сервиса, то и коды управляющих сигналов он получает от своего диспетчера </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7887" y="2736215"/>
            <a:ext cx="7896225" cy="40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147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lstStyle/>
          <a:p>
            <a:pPr marL="0" indent="0">
              <a:buNone/>
            </a:pPr>
            <a:r>
              <a:rPr lang="ru-RU" i="0" dirty="0">
                <a:effectLst/>
                <a:latin typeface="Cambria" panose="02040503050406030204" pitchFamily="18" charset="0"/>
                <a:ea typeface="Cambria" panose="02040503050406030204" pitchFamily="18" charset="0"/>
              </a:rPr>
              <a:t>Возможны следующие основные управляющие коды: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SERVICE_CONTROL_STOP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остановить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SERVICE_CONTROL_PAUSE </a:t>
            </a:r>
            <a:r>
              <a:rPr lang="ru-RU" i="0" dirty="0">
                <a:effectLst/>
                <a:latin typeface="Cambria" panose="02040503050406030204" pitchFamily="18" charset="0"/>
                <a:ea typeface="Cambria" panose="02040503050406030204" pitchFamily="18" charset="0"/>
              </a:rPr>
              <a:t>– приостановить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SERVICE_CONTROL_CONTINUE</a:t>
            </a:r>
            <a:r>
              <a:rPr lang="ru-RU" i="0" dirty="0">
                <a:effectLst/>
                <a:latin typeface="Cambria" panose="02040503050406030204" pitchFamily="18" charset="0"/>
                <a:ea typeface="Cambria" panose="02040503050406030204" pitchFamily="18" charset="0"/>
              </a:rPr>
              <a:t> – возобновить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SERVICE_CONTROL_INTERROGATE </a:t>
            </a:r>
            <a:r>
              <a:rPr lang="ru-RU" i="0" dirty="0">
                <a:effectLst/>
                <a:latin typeface="Cambria" panose="02040503050406030204" pitchFamily="18" charset="0"/>
                <a:ea typeface="Cambria" panose="02040503050406030204" pitchFamily="18" charset="0"/>
              </a:rPr>
              <a:t>– обновить состояние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SERVICE_CONTROL_SHUTDOWN </a:t>
            </a:r>
            <a:r>
              <a:rPr lang="ru-RU" i="0" dirty="0">
                <a:effectLst/>
                <a:latin typeface="Cambria" panose="02040503050406030204" pitchFamily="18" charset="0"/>
                <a:ea typeface="Cambria" panose="02040503050406030204" pitchFamily="18" charset="0"/>
              </a:rPr>
              <a:t>– закончить работу сервиса</a:t>
            </a:r>
          </a:p>
          <a:p>
            <a:endParaRPr lang="en-US" dirty="0"/>
          </a:p>
        </p:txBody>
      </p:sp>
    </p:spTree>
    <p:extLst>
      <p:ext uri="{BB962C8B-B14F-4D97-AF65-F5344CB8AC3E}">
        <p14:creationId xmlns:p14="http://schemas.microsoft.com/office/powerpoint/2010/main" val="250471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Но обработчик должен обрабатывать только те команды, которые допускаются в поле </a:t>
            </a:r>
            <a:r>
              <a:rPr lang="ru-RU" b="1" i="1" dirty="0" err="1">
                <a:effectLst/>
                <a:latin typeface="Cambria" panose="02040503050406030204" pitchFamily="18" charset="0"/>
                <a:ea typeface="Cambria" panose="02040503050406030204" pitchFamily="18" charset="0"/>
              </a:rPr>
              <a:t>dwControlsAccepted</a:t>
            </a:r>
            <a:r>
              <a:rPr lang="ru-RU" i="0" dirty="0">
                <a:effectLst/>
                <a:latin typeface="Cambria" panose="02040503050406030204" pitchFamily="18" charset="0"/>
                <a:ea typeface="Cambria" panose="02040503050406030204" pitchFamily="18" charset="0"/>
              </a:rPr>
              <a:t> структуры типа </a:t>
            </a:r>
            <a:r>
              <a:rPr lang="ru-RU" b="1" i="0" dirty="0">
                <a:effectLst/>
                <a:latin typeface="Cambria" panose="02040503050406030204" pitchFamily="18" charset="0"/>
                <a:ea typeface="Cambria" panose="02040503050406030204" pitchFamily="18" charset="0"/>
              </a:rPr>
              <a:t>SERVICE_STATUS</a:t>
            </a:r>
            <a:r>
              <a:rPr lang="ru-RU" i="0" dirty="0">
                <a:effectLst/>
                <a:latin typeface="Cambria" panose="02040503050406030204" pitchFamily="18" charset="0"/>
                <a:ea typeface="Cambria" panose="02040503050406030204" pitchFamily="18" charset="0"/>
              </a:rPr>
              <a:t>, рассмотренной ранее</a:t>
            </a:r>
          </a:p>
          <a:p>
            <a:pPr marL="0" indent="0">
              <a:buNone/>
            </a:pPr>
            <a:r>
              <a:rPr lang="ru-RU" i="0" dirty="0">
                <a:effectLst/>
                <a:latin typeface="Cambria" panose="02040503050406030204" pitchFamily="18" charset="0"/>
                <a:ea typeface="Cambria" panose="02040503050406030204" pitchFamily="18" charset="0"/>
              </a:rPr>
              <a:t>По соглашению обработчик всегда получает сигнал с кодом </a:t>
            </a:r>
            <a:r>
              <a:rPr lang="ru-RU" b="1" i="0" dirty="0">
                <a:effectLst/>
                <a:latin typeface="Cambria" panose="02040503050406030204" pitchFamily="18" charset="0"/>
                <a:ea typeface="Cambria" panose="02040503050406030204" pitchFamily="18" charset="0"/>
              </a:rPr>
              <a:t>SERVICE_CONTROL_INTERROGATE</a:t>
            </a:r>
            <a:r>
              <a:rPr lang="ru-RU" i="0" dirty="0">
                <a:effectLst/>
                <a:latin typeface="Cambria" panose="02040503050406030204" pitchFamily="18" charset="0"/>
                <a:ea typeface="Cambria" panose="02040503050406030204" pitchFamily="18" charset="0"/>
              </a:rPr>
              <a:t>, по которому он должен немедленно обновить состояние сервиса</a:t>
            </a:r>
          </a:p>
          <a:p>
            <a:pPr marL="0" indent="0">
              <a:buNone/>
            </a:pPr>
            <a:r>
              <a:rPr lang="ru-RU" i="0" dirty="0">
                <a:effectLst/>
                <a:latin typeface="Cambria" panose="02040503050406030204" pitchFamily="18" charset="0"/>
                <a:ea typeface="Cambria" panose="02040503050406030204" pitchFamily="18" charset="0"/>
              </a:rPr>
              <a:t>Для обновления состояния сервиса используется функция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r>
              <a:rPr lang="ru-RU" i="0" dirty="0">
                <a:effectLst/>
                <a:latin typeface="Cambria" panose="02040503050406030204" pitchFamily="18" charset="0"/>
                <a:ea typeface="Cambria" panose="02040503050406030204" pitchFamily="18" charset="0"/>
              </a:rPr>
              <a:t>, которая была рассмотрена в предыдущем разделе. Кроме того, обработчик может получать коды, определенные пользователем. Для кодов пользователя зарезервирован диапазон от 128 до 255</a:t>
            </a:r>
            <a:endParaRPr lang="en-US" dirty="0"/>
          </a:p>
        </p:txBody>
      </p:sp>
    </p:spTree>
    <p:extLst>
      <p:ext uri="{BB962C8B-B14F-4D97-AF65-F5344CB8AC3E}">
        <p14:creationId xmlns:p14="http://schemas.microsoft.com/office/powerpoint/2010/main" val="24461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Вызывается обработчик управляющих запросов диспетчером сервиса и, следовательно, выполняется в его контексте</a:t>
            </a:r>
          </a:p>
          <a:p>
            <a:pPr marL="0" indent="0">
              <a:buNone/>
            </a:pPr>
            <a:r>
              <a:rPr lang="ru-RU" i="0" dirty="0">
                <a:effectLst/>
                <a:latin typeface="Cambria" panose="02040503050406030204" pitchFamily="18" charset="0"/>
                <a:ea typeface="Cambria" panose="02040503050406030204" pitchFamily="18" charset="0"/>
              </a:rPr>
              <a:t>Обработчик должен изменить состояние сервиса в течение 30 секунд, в противном случае диспетчер сервисов считает, что произошла ошибка</a:t>
            </a:r>
          </a:p>
          <a:p>
            <a:pPr marL="0" indent="0">
              <a:buNone/>
            </a:pPr>
            <a:r>
              <a:rPr lang="ru-RU" i="0" dirty="0">
                <a:effectLst/>
                <a:latin typeface="Cambria" panose="02040503050406030204" pitchFamily="18" charset="0"/>
                <a:ea typeface="Cambria" panose="02040503050406030204" pitchFamily="18" charset="0"/>
              </a:rPr>
              <a:t>Если для изменения состояния сервиса требуется более продолжительный интервал времени, то для этой цели нужно запустить отдельный поток</a:t>
            </a:r>
          </a:p>
          <a:p>
            <a:pPr marL="0" indent="0">
              <a:buNone/>
            </a:pPr>
            <a:r>
              <a:rPr lang="ru-RU" i="0" dirty="0">
                <a:effectLst/>
                <a:latin typeface="Cambria" panose="02040503050406030204" pitchFamily="18" charset="0"/>
                <a:ea typeface="Cambria" panose="02040503050406030204" pitchFamily="18" charset="0"/>
              </a:rPr>
              <a:t>Для обработки кода </a:t>
            </a:r>
            <a:r>
              <a:rPr lang="ru-RU" b="1" i="0" dirty="0">
                <a:effectLst/>
                <a:latin typeface="Cambria" panose="02040503050406030204" pitchFamily="18" charset="0"/>
                <a:ea typeface="Cambria" panose="02040503050406030204" pitchFamily="18" charset="0"/>
              </a:rPr>
              <a:t>SERVICE_CONTROL_SHUTDOWN </a:t>
            </a:r>
            <a:r>
              <a:rPr lang="ru-RU" i="0" dirty="0">
                <a:effectLst/>
                <a:latin typeface="Cambria" panose="02040503050406030204" pitchFamily="18" charset="0"/>
                <a:ea typeface="Cambria" panose="02040503050406030204" pitchFamily="18" charset="0"/>
              </a:rPr>
              <a:t>сервису отводится 20 секунд, в течение которых он должен освободить захваченные им ресурсы</a:t>
            </a:r>
            <a:endParaRPr lang="en-US" dirty="0"/>
          </a:p>
        </p:txBody>
      </p:sp>
    </p:spTree>
    <p:extLst>
      <p:ext uri="{BB962C8B-B14F-4D97-AF65-F5344CB8AC3E}">
        <p14:creationId xmlns:p14="http://schemas.microsoft.com/office/powerpoint/2010/main" val="215963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8AF225A2-9DBD-97B7-DED4-934E3B1C70B0}"/>
              </a:ext>
            </a:extLst>
          </p:cNvPr>
          <p:cNvPicPr>
            <a:picLocks noGrp="1" noChangeAspect="1"/>
          </p:cNvPicPr>
          <p:nvPr>
            <p:ph idx="1"/>
          </p:nvPr>
        </p:nvPicPr>
        <p:blipFill>
          <a:blip r:embed="rId2"/>
          <a:stretch>
            <a:fillRect/>
          </a:stretch>
        </p:blipFill>
        <p:spPr>
          <a:xfrm>
            <a:off x="2484581" y="1592711"/>
            <a:ext cx="7222837" cy="4760969"/>
          </a:xfrm>
        </p:spPr>
      </p:pic>
    </p:spTree>
    <p:extLst>
      <p:ext uri="{BB962C8B-B14F-4D97-AF65-F5344CB8AC3E}">
        <p14:creationId xmlns:p14="http://schemas.microsoft.com/office/powerpoint/2010/main" val="190681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Для того чтобы менеджер сервисов знал о существовании определенного сервиса </a:t>
            </a:r>
            <a:r>
              <a:rPr lang="ru-RU" dirty="0">
                <a:latin typeface="Cambria" panose="02040503050406030204" pitchFamily="18" charset="0"/>
                <a:ea typeface="Cambria" panose="02040503050406030204" pitchFamily="18" charset="0"/>
              </a:rPr>
              <a:t>–</a:t>
            </a:r>
            <a:r>
              <a:rPr lang="ru-RU" i="0" dirty="0">
                <a:effectLst/>
                <a:latin typeface="Cambria" panose="02040503050406030204" pitchFamily="18" charset="0"/>
                <a:ea typeface="Cambria" panose="02040503050406030204" pitchFamily="18" charset="0"/>
              </a:rPr>
              <a:t> его нужно установить</a:t>
            </a:r>
          </a:p>
          <a:p>
            <a:pPr marL="0" indent="0">
              <a:buNone/>
            </a:pPr>
            <a:r>
              <a:rPr lang="ru-RU" i="0" dirty="0">
                <a:effectLst/>
                <a:latin typeface="Cambria" panose="02040503050406030204" pitchFamily="18" charset="0"/>
                <a:ea typeface="Cambria" panose="02040503050406030204" pitchFamily="18" charset="0"/>
              </a:rPr>
              <a:t>Сервис может запускаться как операционной системой при загрузке, так и </a:t>
            </a:r>
            <a:r>
              <a:rPr lang="ru-RU" b="1" i="0" dirty="0">
                <a:effectLst/>
                <a:latin typeface="Cambria" panose="02040503050406030204" pitchFamily="18" charset="0"/>
                <a:ea typeface="Cambria" panose="02040503050406030204" pitchFamily="18" charset="0"/>
              </a:rPr>
              <a:t>программно</a:t>
            </a:r>
            <a:r>
              <a:rPr lang="ru-RU" i="0" dirty="0">
                <a:effectLst/>
                <a:latin typeface="Cambria" panose="02040503050406030204" pitchFamily="18" charset="0"/>
                <a:ea typeface="Cambria" panose="02040503050406030204" pitchFamily="18" charset="0"/>
              </a:rPr>
              <a:t> – из приложения</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сервис больше не нужен, то его нужно удалить из базы данных операционной системы</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Для работы с сервисами в операционных системах Windows предназначены специальные функции из </a:t>
            </a:r>
            <a:r>
              <a:rPr lang="ru-RU"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WinAP</a:t>
            </a:r>
            <a:r>
              <a:rPr lang="en-US" b="1"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I Service</a:t>
            </a:r>
            <a:endParaRPr lang="en-US"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Управлять работой сервисов можно также и через панель управления</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11496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a:xfrm>
            <a:off x="838200" y="1825625"/>
            <a:ext cx="10515600" cy="4764956"/>
          </a:xfrm>
        </p:spPr>
        <p:txBody>
          <a:bodyPr>
            <a:normAutofit fontScale="92500" lnSpcReduction="20000"/>
          </a:bodyPr>
          <a:lstStyle/>
          <a:p>
            <a:pPr marL="0" indent="0">
              <a:buNone/>
            </a:pPr>
            <a:r>
              <a:rPr lang="ru-RU" dirty="0">
                <a:latin typeface="Cambria" panose="02040503050406030204" pitchFamily="18" charset="0"/>
                <a:ea typeface="Cambria" panose="02040503050406030204" pitchFamily="18" charset="0"/>
              </a:rPr>
              <a:t>Функции </a:t>
            </a:r>
            <a:r>
              <a:rPr lang="en-US" b="1" dirty="0" err="1">
                <a:latin typeface="Cambria" panose="02040503050406030204" pitchFamily="18" charset="0"/>
                <a:ea typeface="Cambria" panose="02040503050406030204" pitchFamily="18" charset="0"/>
              </a:rPr>
              <a:t>WinAPI</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для программного взаимодействия с сервисами:</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OpenSCManager</a:t>
            </a:r>
            <a:r>
              <a:rPr lang="en-US" dirty="0">
                <a:latin typeface="Cambria" panose="02040503050406030204" pitchFamily="18" charset="0"/>
                <a:ea typeface="Cambria" panose="02040503050406030204" pitchFamily="18" charset="0"/>
              </a:rPr>
              <a:t> - </a:t>
            </a:r>
            <a:r>
              <a:rPr lang="ru-RU" dirty="0">
                <a:latin typeface="Cambria" panose="02040503050406030204" pitchFamily="18" charset="0"/>
                <a:ea typeface="Cambria" panose="02040503050406030204" pitchFamily="18" charset="0"/>
              </a:rPr>
              <a:t>установка связи с менеджером сервисов и открытие доступа к базе данных сервисов</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CreateService</a:t>
            </a:r>
            <a:r>
              <a:rPr lang="ru-RU" dirty="0">
                <a:latin typeface="Cambria" panose="02040503050406030204" pitchFamily="18" charset="0"/>
                <a:ea typeface="Cambria" panose="02040503050406030204" pitchFamily="18" charset="0"/>
              </a:rPr>
              <a:t> – установка сервиса в базу данных</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OpenService</a:t>
            </a:r>
            <a:r>
              <a:rPr lang="ru-RU" dirty="0">
                <a:latin typeface="Cambria" panose="02040503050406030204" pitchFamily="18" charset="0"/>
                <a:ea typeface="Cambria" panose="02040503050406030204" pitchFamily="18" charset="0"/>
              </a:rPr>
              <a:t> – открытие уже установленного в базу данных сервиса</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StartService</a:t>
            </a:r>
            <a:r>
              <a:rPr lang="ru-RU" dirty="0">
                <a:latin typeface="Cambria" panose="02040503050406030204" pitchFamily="18" charset="0"/>
                <a:ea typeface="Cambria" panose="02040503050406030204" pitchFamily="18" charset="0"/>
              </a:rPr>
              <a:t> – запуск сервиса</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ControlService</a:t>
            </a:r>
            <a:r>
              <a:rPr lang="ru-RU" dirty="0">
                <a:latin typeface="Cambria" panose="02040503050406030204" pitchFamily="18" charset="0"/>
                <a:ea typeface="Cambria" panose="02040503050406030204" pitchFamily="18" charset="0"/>
              </a:rPr>
              <a:t> – управление сервисом (отправка управляющей команды)</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DeleteService</a:t>
            </a:r>
            <a:r>
              <a:rPr lang="ru-RU" dirty="0">
                <a:latin typeface="Cambria" panose="02040503050406030204" pitchFamily="18" charset="0"/>
                <a:ea typeface="Cambria" panose="02040503050406030204" pitchFamily="18" charset="0"/>
              </a:rPr>
              <a:t> – удаление сервиса из базы данных</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QueryServiceStatusEx</a:t>
            </a:r>
            <a:r>
              <a:rPr lang="ru-RU" dirty="0">
                <a:latin typeface="Cambria" panose="02040503050406030204" pitchFamily="18" charset="0"/>
                <a:ea typeface="Cambria" panose="02040503050406030204" pitchFamily="18" charset="0"/>
              </a:rPr>
              <a:t> – определение состояния сервиса</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Для успешной сборки проекта использующего данные функции необходимо подключить библиотеку </a:t>
            </a:r>
            <a:r>
              <a:rPr lang="en-US" b="1" dirty="0">
                <a:latin typeface="Cambria" panose="02040503050406030204" pitchFamily="18" charset="0"/>
                <a:ea typeface="Cambria" panose="02040503050406030204" pitchFamily="18" charset="0"/>
              </a:rPr>
              <a:t>Advapi32.dll</a:t>
            </a:r>
            <a:r>
              <a:rPr lang="ru-RU" b="1"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ladvapi32)</a:t>
            </a:r>
          </a:p>
        </p:txBody>
      </p:sp>
    </p:spTree>
    <p:extLst>
      <p:ext uri="{BB962C8B-B14F-4D97-AF65-F5344CB8AC3E}">
        <p14:creationId xmlns:p14="http://schemas.microsoft.com/office/powerpoint/2010/main" val="409434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a:xfrm>
            <a:off x="838200" y="1825625"/>
            <a:ext cx="10515600" cy="4764956"/>
          </a:xfrm>
        </p:spPr>
        <p:txBody>
          <a:bodyPr>
            <a:normAutofit lnSpcReduction="10000"/>
          </a:bodyPr>
          <a:lstStyle/>
          <a:p>
            <a:pPr marL="0" indent="0">
              <a:buNone/>
            </a:pPr>
            <a:r>
              <a:rPr lang="ru-RU" dirty="0">
                <a:latin typeface="Cambria" panose="02040503050406030204" pitchFamily="18" charset="0"/>
                <a:ea typeface="Cambria" panose="02040503050406030204" pitchFamily="18" charset="0"/>
              </a:rPr>
              <a:t>Также существует консольная утилита для работы с сервисами </a:t>
            </a:r>
            <a:r>
              <a:rPr lang="en-US" b="1" dirty="0">
                <a:latin typeface="Cambria" panose="02040503050406030204" pitchFamily="18" charset="0"/>
                <a:ea typeface="Cambria" panose="02040503050406030204" pitchFamily="18" charset="0"/>
              </a:rPr>
              <a:t>sc.exe</a:t>
            </a:r>
          </a:p>
          <a:p>
            <a:pPr marL="0" indent="0">
              <a:buNone/>
            </a:pPr>
            <a:r>
              <a:rPr lang="ru-RU" dirty="0">
                <a:latin typeface="Cambria" panose="02040503050406030204" pitchFamily="18" charset="0"/>
                <a:ea typeface="Cambria" panose="02040503050406030204" pitchFamily="18" charset="0"/>
              </a:rPr>
              <a:t>Основные команды:</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create </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установка сервиса в базу данных</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start </a:t>
            </a:r>
            <a:r>
              <a:rPr lang="ru-RU" dirty="0">
                <a:latin typeface="Cambria" panose="02040503050406030204" pitchFamily="18" charset="0"/>
                <a:ea typeface="Cambria" panose="02040503050406030204" pitchFamily="18" charset="0"/>
              </a:rPr>
              <a:t>– запуск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control</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управление сервисом (отправка управляющей команды)</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stop </a:t>
            </a:r>
            <a:r>
              <a:rPr lang="ru-RU" dirty="0">
                <a:latin typeface="Cambria" panose="02040503050406030204" pitchFamily="18" charset="0"/>
                <a:ea typeface="Cambria" panose="02040503050406030204" pitchFamily="18" charset="0"/>
              </a:rPr>
              <a:t>– остановка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delete</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удаление сервиса из базы данных</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query</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определение состояния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59014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8" name="Picture 7">
            <a:extLst>
              <a:ext uri="{FF2B5EF4-FFF2-40B4-BE49-F238E27FC236}">
                <a16:creationId xmlns:a16="http://schemas.microsoft.com/office/drawing/2014/main" id="{170DF380-018D-E492-753D-17FA45E14A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965" y="2698887"/>
            <a:ext cx="7140069" cy="3280572"/>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07C51C10-75C0-2193-D607-0E116ED254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8666" y="1748560"/>
            <a:ext cx="12094667" cy="510546"/>
          </a:xfrm>
        </p:spPr>
      </p:pic>
    </p:spTree>
    <p:extLst>
      <p:ext uri="{BB962C8B-B14F-4D97-AF65-F5344CB8AC3E}">
        <p14:creationId xmlns:p14="http://schemas.microsoft.com/office/powerpoint/2010/main" val="100554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Обычно сервисы выполняют определенные служебные функции, необходимые для работы приложений или какого-то конкретного приложения. Примером сервиса может служить фоновый процесс, который обеспечивает доступ к базе данных – такие сервисы также называются </a:t>
            </a:r>
            <a:r>
              <a:rPr lang="ru-RU" b="1" i="0" dirty="0">
                <a:solidFill>
                  <a:srgbClr val="000000"/>
                </a:solidFill>
                <a:effectLst/>
                <a:latin typeface="Cambria" panose="02040503050406030204" pitchFamily="18" charset="0"/>
                <a:ea typeface="Cambria" panose="02040503050406030204" pitchFamily="18" charset="0"/>
              </a:rPr>
              <a:t>серверами</a:t>
            </a:r>
          </a:p>
          <a:p>
            <a:pPr marL="0" indent="0">
              <a:buNone/>
            </a:pPr>
            <a:r>
              <a:rPr lang="ru-RU" i="0" dirty="0">
                <a:solidFill>
                  <a:srgbClr val="000000"/>
                </a:solidFill>
                <a:effectLst/>
                <a:latin typeface="Cambria" panose="02040503050406030204" pitchFamily="18" charset="0"/>
                <a:ea typeface="Cambria" panose="02040503050406030204" pitchFamily="18" charset="0"/>
              </a:rPr>
              <a:t>Другой тип сервисов – это программы, обеспечивающие доступ к внешним устройствам, такие сервисы называются </a:t>
            </a:r>
            <a:r>
              <a:rPr lang="ru-RU" b="1" i="0" dirty="0">
                <a:solidFill>
                  <a:srgbClr val="000000"/>
                </a:solidFill>
                <a:effectLst/>
                <a:latin typeface="Cambria" panose="02040503050406030204" pitchFamily="18" charset="0"/>
                <a:ea typeface="Cambria" panose="02040503050406030204" pitchFamily="18" charset="0"/>
              </a:rPr>
              <a:t>драйверами</a:t>
            </a:r>
          </a:p>
          <a:p>
            <a:pPr marL="0" indent="0">
              <a:buNone/>
            </a:pPr>
            <a:r>
              <a:rPr lang="ru-RU" i="0" dirty="0">
                <a:solidFill>
                  <a:srgbClr val="000000"/>
                </a:solidFill>
                <a:effectLst/>
                <a:latin typeface="Cambria" panose="02040503050406030204" pitchFamily="18" charset="0"/>
                <a:ea typeface="Cambria" panose="02040503050406030204" pitchFamily="18" charset="0"/>
              </a:rPr>
              <a:t>Как сервис также может быть реализован процесс, отслеживающий работу некоторого приложения, такие сервисы также называются </a:t>
            </a:r>
            <a:r>
              <a:rPr lang="ru-RU" b="1" i="0" dirty="0">
                <a:solidFill>
                  <a:srgbClr val="000000"/>
                </a:solidFill>
                <a:effectLst/>
                <a:latin typeface="Cambria" panose="02040503050406030204" pitchFamily="18" charset="0"/>
                <a:ea typeface="Cambria" panose="02040503050406030204" pitchFamily="18" charset="0"/>
              </a:rPr>
              <a:t>мониторами</a:t>
            </a:r>
            <a:endParaRPr lang="en-US" b="1"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70934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9" name="Picture 8">
            <a:extLst>
              <a:ext uri="{FF2B5EF4-FFF2-40B4-BE49-F238E27FC236}">
                <a16:creationId xmlns:a16="http://schemas.microsoft.com/office/drawing/2014/main" id="{424EEDEE-0D91-3194-815D-C66F2B489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613" y="1511300"/>
            <a:ext cx="5803787" cy="19177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BA8F183-76DE-3164-782D-F18098716A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15355" y="2897967"/>
            <a:ext cx="6948441" cy="226333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5B4A218-A690-E173-F35F-E5D3A1A76D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2139" y="4465777"/>
            <a:ext cx="5358825" cy="2210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7972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9" name="Picture 8">
            <a:extLst>
              <a:ext uri="{FF2B5EF4-FFF2-40B4-BE49-F238E27FC236}">
                <a16:creationId xmlns:a16="http://schemas.microsoft.com/office/drawing/2014/main" id="{424EEDEE-0D91-3194-815D-C66F2B489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2683" y="1511299"/>
            <a:ext cx="5790852" cy="193467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5B4A218-A690-E173-F35F-E5D3A1A76D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139" y="4551663"/>
            <a:ext cx="5827878" cy="22166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9FE0449-8433-0F59-7EE0-AA8619B6273F}"/>
              </a:ext>
            </a:extLst>
          </p:cNvPr>
          <p:cNvPicPr>
            <a:picLocks noChangeAspect="1"/>
          </p:cNvPicPr>
          <p:nvPr/>
        </p:nvPicPr>
        <p:blipFill>
          <a:blip r:embed="rId4"/>
          <a:stretch>
            <a:fillRect/>
          </a:stretch>
        </p:blipFill>
        <p:spPr>
          <a:xfrm>
            <a:off x="6230017" y="3725497"/>
            <a:ext cx="4501130" cy="704421"/>
          </a:xfrm>
          <a:prstGeom prst="rect">
            <a:avLst/>
          </a:prstGeom>
        </p:spPr>
      </p:pic>
    </p:spTree>
    <p:extLst>
      <p:ext uri="{BB962C8B-B14F-4D97-AF65-F5344CB8AC3E}">
        <p14:creationId xmlns:p14="http://schemas.microsoft.com/office/powerpoint/2010/main" val="77408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b="1" i="0" dirty="0">
                <a:solidFill>
                  <a:srgbClr val="000000"/>
                </a:solidFill>
                <a:effectLst/>
                <a:latin typeface="Cambria" panose="02040503050406030204" pitchFamily="18" charset="0"/>
                <a:ea typeface="Cambria" panose="02040503050406030204" pitchFamily="18" charset="0"/>
              </a:rPr>
              <a:t>Демон</a:t>
            </a:r>
            <a:r>
              <a:rPr lang="ru-RU" i="0" dirty="0">
                <a:solidFill>
                  <a:srgbClr val="000000"/>
                </a:solidFill>
                <a:effectLst/>
                <a:latin typeface="Cambria" panose="02040503050406030204" pitchFamily="18" charset="0"/>
                <a:ea typeface="Cambria" panose="02040503050406030204" pitchFamily="18" charset="0"/>
              </a:rPr>
              <a:t> (англ.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daemon</a:t>
            </a:r>
            <a:r>
              <a:rPr lang="ru-RU" i="0" dirty="0">
                <a:solidFill>
                  <a:srgbClr val="000000"/>
                </a:solidFill>
                <a:effectLst/>
                <a:latin typeface="Cambria" panose="02040503050406030204" pitchFamily="18" charset="0"/>
                <a:ea typeface="Cambria" panose="02040503050406030204" pitchFamily="18" charset="0"/>
              </a:rPr>
              <a:t>) – это процесс, обладающий следующими свойствами:</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Имеет длинный жизненный цикл. Часто демоны создаются во время загрузки системы и работают до момента ее выключения</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Выполняется в фоновом режиме и не имеет контролирующего терминала</a:t>
            </a:r>
          </a:p>
          <a:p>
            <a:pPr marL="0" indent="0">
              <a:buNone/>
            </a:pPr>
            <a:r>
              <a:rPr lang="ru-RU" i="0" dirty="0">
                <a:solidFill>
                  <a:srgbClr val="000000"/>
                </a:solidFill>
                <a:effectLst/>
                <a:latin typeface="Cambria" panose="02040503050406030204" pitchFamily="18" charset="0"/>
                <a:ea typeface="Cambria" panose="02040503050406030204" pitchFamily="18" charset="0"/>
              </a:rPr>
              <a:t>Последняя особенность гарантирует, что ядро не сможет генерировать для такого процесса никаких сигналов, связанных с терминалом или управлением заданиями (таких как SIGINT, SIGTSTP и SIGHUP)</a:t>
            </a:r>
          </a:p>
          <a:p>
            <a:pPr marL="0" indent="0">
              <a:buNone/>
            </a:pPr>
            <a:r>
              <a:rPr lang="ru-RU" i="0" dirty="0">
                <a:effectLst/>
                <a:latin typeface="Cambria" panose="02040503050406030204" pitchFamily="18" charset="0"/>
                <a:ea typeface="Cambria" panose="02040503050406030204" pitchFamily="18" charset="0"/>
              </a:rPr>
              <a:t>Названия демонов принято заканчивать буквой </a:t>
            </a:r>
            <a:r>
              <a:rPr lang="ru-RU" b="1" i="0" dirty="0">
                <a:effectLst/>
                <a:latin typeface="Cambria" panose="02040503050406030204" pitchFamily="18" charset="0"/>
                <a:ea typeface="Cambria" panose="02040503050406030204" pitchFamily="18" charset="0"/>
              </a:rPr>
              <a:t>d</a:t>
            </a:r>
            <a:r>
              <a:rPr lang="ru-RU" i="0" dirty="0">
                <a:effectLst/>
                <a:latin typeface="Cambria" panose="02040503050406030204" pitchFamily="18" charset="0"/>
                <a:ea typeface="Cambria" panose="02040503050406030204" pitchFamily="18" charset="0"/>
              </a:rPr>
              <a:t> (хотя это не является обязательным правилом)</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84380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extLst>
              <p:ext uri="{D42A27DB-BD31-4B8C-83A1-F6EECF244321}">
                <p14:modId xmlns:p14="http://schemas.microsoft.com/office/powerpoint/2010/main" val="1296270681"/>
              </p:ext>
            </p:extLst>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2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AutoNum type="arabicPeriod"/>
            </a:pPr>
            <a:r>
              <a:rPr lang="ru-RU" i="0" dirty="0">
                <a:solidFill>
                  <a:srgbClr val="000000"/>
                </a:solidFill>
                <a:effectLst/>
                <a:latin typeface="Cambria" panose="02040503050406030204" pitchFamily="18" charset="0"/>
                <a:ea typeface="Cambria" panose="02040503050406030204" pitchFamily="18" charset="0"/>
              </a:rPr>
              <a:t> Сделать вызов </a:t>
            </a:r>
            <a:r>
              <a:rPr lang="ru-RU" b="1" i="0" dirty="0" err="1">
                <a:solidFill>
                  <a:srgbClr val="000000"/>
                </a:solidFill>
                <a:effectLst/>
                <a:latin typeface="Cambria" panose="02040503050406030204" pitchFamily="18" charset="0"/>
                <a:ea typeface="Cambria" panose="02040503050406030204" pitchFamily="18" charset="0"/>
              </a:rPr>
              <a:t>fork</a:t>
            </a:r>
            <a:r>
              <a:rPr lang="ru-RU" i="0" dirty="0">
                <a:solidFill>
                  <a:srgbClr val="000000"/>
                </a:solidFill>
                <a:effectLst/>
                <a:latin typeface="Cambria" panose="02040503050406030204" pitchFamily="18" charset="0"/>
                <a:ea typeface="Cambria" panose="02040503050406030204" pitchFamily="18" charset="0"/>
              </a:rPr>
              <a:t>, после которого родитель завершается, а потомок продолжает работать (в результате этого демон становится потомком процесса </a:t>
            </a:r>
            <a:r>
              <a:rPr lang="ru-RU"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a:t>
            </a:r>
          </a:p>
          <a:p>
            <a:pPr marL="0" indent="0">
              <a:buNone/>
            </a:pPr>
            <a:r>
              <a:rPr lang="ru-RU" i="0" dirty="0">
                <a:solidFill>
                  <a:srgbClr val="000000"/>
                </a:solidFill>
                <a:effectLst/>
                <a:latin typeface="Cambria" panose="02040503050406030204" pitchFamily="18" charset="0"/>
                <a:ea typeface="Cambria" panose="02040503050406030204" pitchFamily="18" charset="0"/>
              </a:rPr>
              <a:t>Этот шаг делается по двум следующим причинам:</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 Исходя из того, что демон был запущен в командной строке, завершение родителя будет обнаружено командной оболочкой, которая вслед за этим выведет новое приглашение и позволит потомку выполняться в фоновом режиме</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 Потомок гарантированно не станет лидером группы процессов, поскольку он наследует PGID от своего родителя и получает свой уникальный идентификатор, который отличается от унаследованного PGID. Это необходимо для успешного выполнения следующего шага</a:t>
            </a:r>
          </a:p>
        </p:txBody>
      </p:sp>
    </p:spTree>
    <p:extLst>
      <p:ext uri="{BB962C8B-B14F-4D97-AF65-F5344CB8AC3E}">
        <p14:creationId xmlns:p14="http://schemas.microsoft.com/office/powerpoint/2010/main" val="1835289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85000" lnSpcReduction="2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2. Дочерний процесс вызывает </a:t>
            </a:r>
            <a:r>
              <a:rPr lang="ru-RU" b="1" dirty="0" err="1">
                <a:solidFill>
                  <a:srgbClr val="000000"/>
                </a:solidFill>
                <a:latin typeface="Cambria" panose="02040503050406030204" pitchFamily="18" charset="0"/>
                <a:ea typeface="Cambria" panose="02040503050406030204" pitchFamily="18" charset="0"/>
              </a:rPr>
              <a:t>setsid</a:t>
            </a:r>
            <a:r>
              <a:rPr lang="ru-RU" dirty="0">
                <a:solidFill>
                  <a:srgbClr val="000000"/>
                </a:solidFill>
                <a:latin typeface="Cambria" panose="02040503050406030204" pitchFamily="18" charset="0"/>
                <a:ea typeface="Cambria" panose="02040503050406030204" pitchFamily="18" charset="0"/>
              </a:rPr>
              <a:t>, чтобы начать новую сессию и разорвать любые связи с контролирующим терминалом</a:t>
            </a:r>
          </a:p>
          <a:p>
            <a:pPr marL="0" indent="0">
              <a:buNone/>
            </a:pPr>
            <a:r>
              <a:rPr lang="ru-RU" dirty="0">
                <a:solidFill>
                  <a:srgbClr val="000000"/>
                </a:solidFill>
                <a:latin typeface="Cambria" panose="02040503050406030204" pitchFamily="18" charset="0"/>
                <a:ea typeface="Cambria" panose="02040503050406030204" pitchFamily="18" charset="0"/>
              </a:rPr>
              <a:t>3. Если после этого демон больше не открывает никаких терминальных устройств, мы можем не волноваться о том, что он восстановит соединение с контролирующим  терминалом. В противном случае нам необходимо сделать так, чтобы терминальное  устройство не стало контролирующим</a:t>
            </a:r>
          </a:p>
          <a:p>
            <a:pPr marL="0" indent="0">
              <a:buNone/>
            </a:pPr>
            <a:r>
              <a:rPr lang="ru-RU" dirty="0">
                <a:solidFill>
                  <a:srgbClr val="000000"/>
                </a:solidFill>
                <a:latin typeface="Cambria" panose="02040503050406030204" pitchFamily="18" charset="0"/>
                <a:ea typeface="Cambria" panose="02040503050406030204" pitchFamily="18" charset="0"/>
              </a:rPr>
              <a:t>Это можно сделать двумя способами:</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 Указывать флаг O_NOCTTY для любых вызовов </a:t>
            </a:r>
            <a:r>
              <a:rPr lang="ru-RU" b="1" dirty="0" err="1">
                <a:solidFill>
                  <a:srgbClr val="000000"/>
                </a:solidFill>
                <a:latin typeface="Cambria" panose="02040503050406030204" pitchFamily="18" charset="0"/>
                <a:ea typeface="Cambria" panose="02040503050406030204" pitchFamily="18" charset="0"/>
              </a:rPr>
              <a:t>open</a:t>
            </a:r>
            <a:r>
              <a:rPr lang="ru-RU" dirty="0">
                <a:solidFill>
                  <a:srgbClr val="000000"/>
                </a:solidFill>
                <a:latin typeface="Cambria" panose="02040503050406030204" pitchFamily="18" charset="0"/>
                <a:ea typeface="Cambria" panose="02040503050406030204" pitchFamily="18" charset="0"/>
              </a:rPr>
              <a:t>, которые могут открыть терминальное устройство.</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 Есть более простой вариант: после </a:t>
            </a:r>
            <a:r>
              <a:rPr lang="ru-RU" b="1" dirty="0" err="1">
                <a:solidFill>
                  <a:srgbClr val="000000"/>
                </a:solidFill>
                <a:latin typeface="Cambria" panose="02040503050406030204" pitchFamily="18" charset="0"/>
                <a:ea typeface="Cambria" panose="02040503050406030204" pitchFamily="18" charset="0"/>
              </a:rPr>
              <a:t>setsid</a:t>
            </a:r>
            <a:r>
              <a:rPr lang="ru-RU" dirty="0">
                <a:solidFill>
                  <a:srgbClr val="000000"/>
                </a:solidFill>
                <a:latin typeface="Cambria" panose="02040503050406030204" pitchFamily="18" charset="0"/>
                <a:ea typeface="Cambria" panose="02040503050406030204" pitchFamily="18" charset="0"/>
              </a:rPr>
              <a:t> можно еще раз сделать вызов </a:t>
            </a:r>
            <a:r>
              <a:rPr lang="ru-RU" b="1" dirty="0" err="1">
                <a:solidFill>
                  <a:srgbClr val="000000"/>
                </a:solidFill>
                <a:latin typeface="Cambria" panose="02040503050406030204" pitchFamily="18" charset="0"/>
                <a:ea typeface="Cambria" panose="02040503050406030204" pitchFamily="18" charset="0"/>
              </a:rPr>
              <a:t>fork</a:t>
            </a:r>
            <a:r>
              <a:rPr lang="ru-RU" dirty="0">
                <a:solidFill>
                  <a:srgbClr val="000000"/>
                </a:solidFill>
                <a:latin typeface="Cambria" panose="02040503050406030204" pitchFamily="18" charset="0"/>
                <a:ea typeface="Cambria" panose="02040503050406030204" pitchFamily="18" charset="0"/>
              </a:rPr>
              <a:t>, опять позволив родителю завершиться, а потомку (правнуку) – продолжить работу. Это гарантирует, что потомок не станет лидером сессии, что делает невозможным повторное соединение с контролирующим терминалом</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233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4. Очистить атрибут </a:t>
            </a:r>
            <a:r>
              <a:rPr lang="ru-RU" b="1" dirty="0" err="1">
                <a:solidFill>
                  <a:srgbClr val="000000"/>
                </a:solidFill>
                <a:latin typeface="Cambria" panose="02040503050406030204" pitchFamily="18" charset="0"/>
                <a:ea typeface="Cambria" panose="02040503050406030204" pitchFamily="18" charset="0"/>
              </a:rPr>
              <a:t>umask</a:t>
            </a:r>
            <a:r>
              <a:rPr lang="ru-RU" dirty="0">
                <a:solidFill>
                  <a:srgbClr val="000000"/>
                </a:solidFill>
                <a:latin typeface="Cambria" panose="02040503050406030204" pitchFamily="18" charset="0"/>
                <a:ea typeface="Cambria" panose="02040503050406030204" pitchFamily="18" charset="0"/>
              </a:rPr>
              <a:t> процесса, чтобы файлы и каталоги, созданные демоном, имели запрашиваемые права доступа</a:t>
            </a:r>
          </a:p>
          <a:p>
            <a:pPr marL="0" indent="0">
              <a:buNone/>
            </a:pPr>
            <a:r>
              <a:rPr lang="ru-RU" dirty="0">
                <a:solidFill>
                  <a:srgbClr val="000000"/>
                </a:solidFill>
                <a:latin typeface="Cambria" panose="02040503050406030204" pitchFamily="18" charset="0"/>
                <a:ea typeface="Cambria" panose="02040503050406030204" pitchFamily="18" charset="0"/>
              </a:rPr>
              <a:t>5. Поменять текущий рабочий каталог процесса (обычно на корневой – /)</a:t>
            </a:r>
          </a:p>
          <a:p>
            <a:pPr marL="0" indent="0">
              <a:buNone/>
            </a:pPr>
            <a:r>
              <a:rPr lang="ru-RU" dirty="0">
                <a:solidFill>
                  <a:srgbClr val="000000"/>
                </a:solidFill>
                <a:latin typeface="Cambria" panose="02040503050406030204" pitchFamily="18" charset="0"/>
                <a:ea typeface="Cambria" panose="02040503050406030204" pitchFamily="18" charset="0"/>
              </a:rPr>
              <a:t>Это необходимо, поскольку демон обычно выполняется вплоть до выключения системы. Если файловая система, на которой находится его текущий рабочий каталог, не является корневой, она не может быть отключена. Как вариант, в качестве рабочего каталога демон может задействовать то место, где он выполняет свою работу, или воспользоваться значением в конфигурационном файле; главное, чтобы файловая система, в которой находится этот каталог, никогда не нуждалась в отключении</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6515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6. Закрыть все открытые файловые дескрипторы, которые демон унаследовал от своего родителя (возможно, некоторые из них необходимо оставить открытыми, поэтому данный шаг является необязательным и может быть откорректирован)</a:t>
            </a:r>
          </a:p>
          <a:p>
            <a:pPr marL="0" indent="0">
              <a:buNone/>
            </a:pPr>
            <a:r>
              <a:rPr lang="ru-RU" dirty="0">
                <a:solidFill>
                  <a:srgbClr val="000000"/>
                </a:solidFill>
                <a:latin typeface="Cambria" panose="02040503050406030204" pitchFamily="18" charset="0"/>
                <a:ea typeface="Cambria" panose="02040503050406030204" pitchFamily="18" charset="0"/>
              </a:rPr>
              <a:t>Это делается по целому ряду причин. Поскольку демон потерял свой контролирующий терминал и работает в фоновом режиме, ему больше не нужно хранить дескрипторы с номерами 0, 1 и 2 (если они ссылаются на терминал)</a:t>
            </a:r>
          </a:p>
          <a:p>
            <a:pPr marL="0" indent="0">
              <a:buNone/>
            </a:pPr>
            <a:r>
              <a:rPr lang="ru-RU" dirty="0">
                <a:solidFill>
                  <a:srgbClr val="000000"/>
                </a:solidFill>
                <a:latin typeface="Cambria" panose="02040503050406030204" pitchFamily="18" charset="0"/>
                <a:ea typeface="Cambria" panose="02040503050406030204" pitchFamily="18" charset="0"/>
              </a:rPr>
              <a:t>Кроме того, мы не можем отключить  файловую систему, на которой долгоживущий демон удерживает открытыми какие либо файлы. И, следуя обычным правилам, мы должны закрывать неиспользуемые файловые дескрипторы, поскольку их число ограничено</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19640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7. Закрыв дескрипторы с номерами 0, 1 и 2, демон обычно перенаправляет их в предварительно открытый файл </a:t>
            </a:r>
            <a:r>
              <a:rPr lang="ru-RU" b="1" dirty="0">
                <a:solidFill>
                  <a:srgbClr val="000000"/>
                </a:solidFill>
                <a:latin typeface="Cambria" panose="02040503050406030204" pitchFamily="18" charset="0"/>
                <a:ea typeface="Cambria" panose="02040503050406030204" pitchFamily="18" charset="0"/>
              </a:rPr>
              <a:t>/</a:t>
            </a:r>
            <a:r>
              <a:rPr lang="ru-RU" b="1" dirty="0" err="1">
                <a:solidFill>
                  <a:srgbClr val="000000"/>
                </a:solidFill>
                <a:latin typeface="Cambria" panose="02040503050406030204" pitchFamily="18" charset="0"/>
                <a:ea typeface="Cambria" panose="02040503050406030204" pitchFamily="18" charset="0"/>
              </a:rPr>
              <a:t>dev</a:t>
            </a:r>
            <a:r>
              <a:rPr lang="ru-RU" b="1" dirty="0">
                <a:solidFill>
                  <a:srgbClr val="000000"/>
                </a:solidFill>
                <a:latin typeface="Cambria" panose="02040503050406030204" pitchFamily="18" charset="0"/>
                <a:ea typeface="Cambria" panose="02040503050406030204" pitchFamily="18" charset="0"/>
              </a:rPr>
              <a:t>/</a:t>
            </a:r>
            <a:r>
              <a:rPr lang="ru-RU" b="1" dirty="0" err="1">
                <a:solidFill>
                  <a:srgbClr val="000000"/>
                </a:solidFill>
                <a:latin typeface="Cambria" panose="02040503050406030204" pitchFamily="18" charset="0"/>
                <a:ea typeface="Cambria" panose="02040503050406030204" pitchFamily="18" charset="0"/>
              </a:rPr>
              <a:t>null</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используя вызов </a:t>
            </a:r>
            <a:r>
              <a:rPr lang="ru-RU" b="1" dirty="0">
                <a:solidFill>
                  <a:srgbClr val="000000"/>
                </a:solidFill>
                <a:latin typeface="Cambria" panose="02040503050406030204" pitchFamily="18" charset="0"/>
                <a:ea typeface="Cambria" panose="02040503050406030204" pitchFamily="18" charset="0"/>
              </a:rPr>
              <a:t>dup2</a:t>
            </a:r>
            <a:r>
              <a:rPr lang="ru-RU" dirty="0">
                <a:solidFill>
                  <a:srgbClr val="000000"/>
                </a:solidFill>
                <a:latin typeface="Cambria" panose="02040503050406030204" pitchFamily="18" charset="0"/>
                <a:ea typeface="Cambria" panose="02040503050406030204" pitchFamily="18" charset="0"/>
              </a:rPr>
              <a:t> (или похожий)</a:t>
            </a:r>
          </a:p>
          <a:p>
            <a:pPr marL="0" indent="0">
              <a:buNone/>
            </a:pPr>
            <a:r>
              <a:rPr lang="ru-RU" dirty="0">
                <a:solidFill>
                  <a:srgbClr val="000000"/>
                </a:solidFill>
                <a:latin typeface="Cambria" panose="02040503050406030204" pitchFamily="18" charset="0"/>
                <a:ea typeface="Cambria" panose="02040503050406030204" pitchFamily="18" charset="0"/>
              </a:rPr>
              <a:t>Это делается по двум причинам:</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Это позволяет избежать ошибки при вызове библиотечных функций, которые выполняют операции ввода/вывода с этими дескрипторами</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Это исключает возможность повторного открытия демоном файлов с помощью дескрипторов 1 или 2, так как библиотечные функции, которые записывают в них данные, ожидают, что эти дескрипторы указывают на потоки </a:t>
            </a:r>
            <a:r>
              <a:rPr lang="ru-RU" b="1" dirty="0" err="1">
                <a:solidFill>
                  <a:srgbClr val="000000"/>
                </a:solidFill>
                <a:latin typeface="Cambria" panose="02040503050406030204" pitchFamily="18" charset="0"/>
                <a:ea typeface="Cambria" panose="02040503050406030204" pitchFamily="18" charset="0"/>
              </a:rPr>
              <a:t>stdout</a:t>
            </a:r>
            <a:r>
              <a:rPr lang="ru-RU" dirty="0">
                <a:solidFill>
                  <a:srgbClr val="000000"/>
                </a:solidFill>
                <a:latin typeface="Cambria" panose="02040503050406030204" pitchFamily="18" charset="0"/>
                <a:ea typeface="Cambria" panose="02040503050406030204" pitchFamily="18" charset="0"/>
              </a:rPr>
              <a:t> (стандартный вывод) и </a:t>
            </a:r>
            <a:r>
              <a:rPr lang="ru-RU" b="1" dirty="0" err="1">
                <a:solidFill>
                  <a:srgbClr val="000000"/>
                </a:solidFill>
                <a:latin typeface="Cambria" panose="02040503050406030204" pitchFamily="18" charset="0"/>
                <a:ea typeface="Cambria" panose="02040503050406030204" pitchFamily="18" charset="0"/>
              </a:rPr>
              <a:t>stderr</a:t>
            </a:r>
            <a:r>
              <a:rPr lang="ru-RU" dirty="0">
                <a:solidFill>
                  <a:srgbClr val="000000"/>
                </a:solidFill>
                <a:latin typeface="Cambria" panose="02040503050406030204" pitchFamily="18" charset="0"/>
                <a:ea typeface="Cambria" panose="02040503050406030204" pitchFamily="18" charset="0"/>
              </a:rPr>
              <a:t> (стандартный вывод ошибок)</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25183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1AE24E74-A89E-18C0-3F81-0B1A6696D4E3}"/>
              </a:ext>
            </a:extLst>
          </p:cNvPr>
          <p:cNvPicPr>
            <a:picLocks noGrp="1" noChangeAspect="1"/>
          </p:cNvPicPr>
          <p:nvPr>
            <p:ph idx="1"/>
          </p:nvPr>
        </p:nvPicPr>
        <p:blipFill>
          <a:blip r:embed="rId2"/>
          <a:stretch>
            <a:fillRect/>
          </a:stretch>
        </p:blipFill>
        <p:spPr>
          <a:xfrm>
            <a:off x="1325466" y="1491012"/>
            <a:ext cx="9541067" cy="2735817"/>
          </a:xfrm>
        </p:spPr>
      </p:pic>
      <p:pic>
        <p:nvPicPr>
          <p:cNvPr id="12" name="Picture 11">
            <a:extLst>
              <a:ext uri="{FF2B5EF4-FFF2-40B4-BE49-F238E27FC236}">
                <a16:creationId xmlns:a16="http://schemas.microsoft.com/office/drawing/2014/main" id="{685F7DA4-07DA-9669-68E2-0290C5AD447B}"/>
              </a:ext>
            </a:extLst>
          </p:cNvPr>
          <p:cNvPicPr>
            <a:picLocks noChangeAspect="1"/>
          </p:cNvPicPr>
          <p:nvPr/>
        </p:nvPicPr>
        <p:blipFill>
          <a:blip r:embed="rId3"/>
          <a:srcRect b="44845"/>
          <a:stretch/>
        </p:blipFill>
        <p:spPr>
          <a:xfrm>
            <a:off x="827231" y="4395331"/>
            <a:ext cx="10537538" cy="2158468"/>
          </a:xfrm>
          <a:prstGeom prst="rect">
            <a:avLst/>
          </a:prstGeom>
        </p:spPr>
      </p:pic>
    </p:spTree>
    <p:extLst>
      <p:ext uri="{BB962C8B-B14F-4D97-AF65-F5344CB8AC3E}">
        <p14:creationId xmlns:p14="http://schemas.microsoft.com/office/powerpoint/2010/main" val="2628920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6">
            <a:extLst>
              <a:ext uri="{FF2B5EF4-FFF2-40B4-BE49-F238E27FC236}">
                <a16:creationId xmlns:a16="http://schemas.microsoft.com/office/drawing/2014/main" id="{E2E1F257-1A3C-B911-DD15-78D95E347F1A}"/>
              </a:ext>
            </a:extLst>
          </p:cNvPr>
          <p:cNvPicPr>
            <a:picLocks noChangeAspect="1"/>
          </p:cNvPicPr>
          <p:nvPr/>
        </p:nvPicPr>
        <p:blipFill>
          <a:blip r:embed="rId2"/>
          <a:stretch>
            <a:fillRect/>
          </a:stretch>
        </p:blipFill>
        <p:spPr>
          <a:xfrm>
            <a:off x="1207346" y="1748560"/>
            <a:ext cx="9777307" cy="640135"/>
          </a:xfrm>
          <a:prstGeom prst="rect">
            <a:avLst/>
          </a:prstGeom>
        </p:spPr>
      </p:pic>
      <p:pic>
        <p:nvPicPr>
          <p:cNvPr id="9" name="Picture 8">
            <a:extLst>
              <a:ext uri="{FF2B5EF4-FFF2-40B4-BE49-F238E27FC236}">
                <a16:creationId xmlns:a16="http://schemas.microsoft.com/office/drawing/2014/main" id="{72A6DB2B-1F6A-ED1A-FCC9-8FBFA12DE748}"/>
              </a:ext>
            </a:extLst>
          </p:cNvPr>
          <p:cNvPicPr>
            <a:picLocks noChangeAspect="1"/>
          </p:cNvPicPr>
          <p:nvPr/>
        </p:nvPicPr>
        <p:blipFill>
          <a:blip r:embed="rId3"/>
          <a:stretch>
            <a:fillRect/>
          </a:stretch>
        </p:blipFill>
        <p:spPr>
          <a:xfrm>
            <a:off x="2890053" y="2721655"/>
            <a:ext cx="6411894" cy="1092840"/>
          </a:xfrm>
          <a:prstGeom prst="rect">
            <a:avLst/>
          </a:prstGeom>
        </p:spPr>
      </p:pic>
    </p:spTree>
    <p:extLst>
      <p:ext uri="{BB962C8B-B14F-4D97-AF65-F5344CB8AC3E}">
        <p14:creationId xmlns:p14="http://schemas.microsoft.com/office/powerpoint/2010/main" val="288997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b="1" i="0" dirty="0">
                <a:effectLst/>
                <a:latin typeface="Cambria" panose="02040503050406030204" pitchFamily="18" charset="0"/>
                <a:ea typeface="Cambria" panose="02040503050406030204" pitchFamily="18" charset="0"/>
              </a:rPr>
              <a:t>Характеристики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Работают только в фоновом режиме</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Не имеют собственного управляющего интерфейса (ни </a:t>
            </a:r>
            <a:r>
              <a:rPr lang="en-US" dirty="0">
                <a:latin typeface="Cambria" panose="02040503050406030204" pitchFamily="18" charset="0"/>
                <a:ea typeface="Cambria" panose="02040503050406030204" pitchFamily="18" charset="0"/>
              </a:rPr>
              <a:t>GUI, </a:t>
            </a:r>
            <a:r>
              <a:rPr lang="ru-RU" dirty="0">
                <a:latin typeface="Cambria" panose="02040503050406030204" pitchFamily="18" charset="0"/>
                <a:ea typeface="Cambria" panose="02040503050406030204" pitchFamily="18" charset="0"/>
              </a:rPr>
              <a:t>ни </a:t>
            </a:r>
            <a:r>
              <a:rPr lang="en-US" dirty="0">
                <a:latin typeface="Cambria" panose="02040503050406030204" pitchFamily="18" charset="0"/>
                <a:ea typeface="Cambria" panose="02040503050406030204" pitchFamily="18" charset="0"/>
              </a:rPr>
              <a:t>TUI)</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Управляются специальной программой ОС – менеджером служб</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Запускаются(останавливаются) со стартом (выключением) ОС, со входом (выходом) пользователя или по команде (от менеджера служб)</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Предназначены для предоставления услуг другим программам или ОС, а не пользователям</a:t>
            </a:r>
          </a:p>
          <a:p>
            <a:pPr>
              <a:buFont typeface="Wingdings" panose="05000000000000000000" pitchFamily="2" charset="2"/>
              <a:buChar char="Ø"/>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4151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Как уже отмечалось выше, процесс-демон обычно завершается во время выключения системы. Для многих стандартных демонов предусмотрены специальные скрипты, которые выполняются, когда система завершает работу</a:t>
            </a:r>
          </a:p>
          <a:p>
            <a:pPr marL="0" indent="0">
              <a:buNone/>
            </a:pPr>
            <a:r>
              <a:rPr lang="ru-RU" i="0" dirty="0">
                <a:solidFill>
                  <a:srgbClr val="000000"/>
                </a:solidFill>
                <a:effectLst/>
                <a:latin typeface="Cambria" panose="02040503050406030204" pitchFamily="18" charset="0"/>
                <a:ea typeface="Cambria" panose="02040503050406030204" pitchFamily="18" charset="0"/>
              </a:rPr>
              <a:t>Остальные демоны просто получают сигнал </a:t>
            </a:r>
            <a:r>
              <a:rPr lang="ru-RU" b="1" i="0" dirty="0">
                <a:solidFill>
                  <a:srgbClr val="000000"/>
                </a:solidFill>
                <a:effectLst/>
                <a:latin typeface="Cambria" panose="02040503050406030204" pitchFamily="18" charset="0"/>
                <a:ea typeface="Cambria" panose="02040503050406030204" pitchFamily="18" charset="0"/>
              </a:rPr>
              <a:t>SIGTERM</a:t>
            </a:r>
            <a:r>
              <a:rPr lang="ru-RU" i="0" dirty="0">
                <a:solidFill>
                  <a:srgbClr val="000000"/>
                </a:solidFill>
                <a:effectLst/>
                <a:latin typeface="Cambria" panose="02040503050406030204" pitchFamily="18" charset="0"/>
                <a:ea typeface="Cambria" panose="02040503050406030204" pitchFamily="18" charset="0"/>
              </a:rPr>
              <a:t>, который при выключении компьютера отправляется процессом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всем своим потомкам. По умолчанию этот сигнал приводит к завершению процесса. Если демону перед этим необходимо освободить какие-либо ресурсы, он должен делать это в обработчике данного сигнала</a:t>
            </a:r>
          </a:p>
        </p:txBody>
      </p:sp>
    </p:spTree>
    <p:extLst>
      <p:ext uri="{BB962C8B-B14F-4D97-AF65-F5344CB8AC3E}">
        <p14:creationId xmlns:p14="http://schemas.microsoft.com/office/powerpoint/2010/main" val="1552000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Эту процедуру следует выполнять как можно быстрее, поскольку через 5 секунд после </a:t>
            </a:r>
            <a:r>
              <a:rPr lang="ru-RU" b="1" i="0" dirty="0">
                <a:solidFill>
                  <a:srgbClr val="000000"/>
                </a:solidFill>
                <a:effectLst/>
                <a:latin typeface="Cambria" panose="02040503050406030204" pitchFamily="18" charset="0"/>
                <a:ea typeface="Cambria" panose="02040503050406030204" pitchFamily="18" charset="0"/>
              </a:rPr>
              <a:t>SIGTERM</a:t>
            </a:r>
            <a:r>
              <a:rPr lang="ru-RU" i="0" dirty="0">
                <a:solidFill>
                  <a:srgbClr val="000000"/>
                </a:solidFill>
                <a:effectLst/>
                <a:latin typeface="Cambria" panose="02040503050406030204" pitchFamily="18" charset="0"/>
                <a:ea typeface="Cambria" panose="02040503050406030204" pitchFamily="18" charset="0"/>
              </a:rPr>
              <a:t> процесс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отправляет сигнал </a:t>
            </a:r>
            <a:r>
              <a:rPr lang="ru-RU" b="1" i="0" dirty="0">
                <a:solidFill>
                  <a:srgbClr val="000000"/>
                </a:solidFill>
                <a:effectLst/>
                <a:latin typeface="Cambria" panose="02040503050406030204" pitchFamily="18" charset="0"/>
                <a:ea typeface="Cambria" panose="02040503050406030204" pitchFamily="18" charset="0"/>
              </a:rPr>
              <a:t>SIGKILL</a:t>
            </a:r>
            <a:r>
              <a:rPr lang="ru-RU" i="0" dirty="0">
                <a:solidFill>
                  <a:srgbClr val="000000"/>
                </a:solidFill>
                <a:effectLst/>
                <a:latin typeface="Cambria" panose="02040503050406030204" pitchFamily="18" charset="0"/>
                <a:ea typeface="Cambria" panose="02040503050406030204" pitchFamily="18" charset="0"/>
              </a:rPr>
              <a:t> (это вовсе не означает, что у демона есть 5 секунд процессорного времени на освобождение ресурсов;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шлет эти сигналы всем процессам в системе одновременно, поэтому процедуру очистки в этот момент может выполнять каждый из них)</a:t>
            </a:r>
          </a:p>
        </p:txBody>
      </p:sp>
    </p:spTree>
    <p:extLst>
      <p:ext uri="{BB962C8B-B14F-4D97-AF65-F5344CB8AC3E}">
        <p14:creationId xmlns:p14="http://schemas.microsoft.com/office/powerpoint/2010/main" val="3242570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dirty="0">
                <a:latin typeface="Cambria" panose="02040503050406030204" pitchFamily="18" charset="0"/>
                <a:ea typeface="Cambria" panose="02040503050406030204" pitchFamily="18" charset="0"/>
              </a:rPr>
              <a:t>Так как демоны имеют длинный жизненный цикл, нам следует особенно тщательно следить не только за потенциальными утечками памяти, но и за файловыми дескрипторами (когда приложению не удается закрыть все файловые дескрипторы, которые оно открыло). Для временного исправления подобных ошибок демон приходится перезапускать заново</a:t>
            </a:r>
          </a:p>
          <a:p>
            <a:pPr marL="0" indent="0">
              <a:buNone/>
            </a:pPr>
            <a:r>
              <a:rPr lang="ru-RU" dirty="0">
                <a:latin typeface="Cambria" panose="02040503050406030204" pitchFamily="18" charset="0"/>
                <a:ea typeface="Cambria" panose="02040503050406030204" pitchFamily="18" charset="0"/>
              </a:rPr>
              <a:t>Часто демону необходимо убедиться в том, что </a:t>
            </a:r>
            <a:r>
              <a:rPr lang="ru-RU" b="1" dirty="0">
                <a:latin typeface="Cambria" panose="02040503050406030204" pitchFamily="18" charset="0"/>
                <a:ea typeface="Cambria" panose="02040503050406030204" pitchFamily="18" charset="0"/>
              </a:rPr>
              <a:t>только один его экземпляр активен</a:t>
            </a:r>
            <a:r>
              <a:rPr lang="ru-RU" dirty="0">
                <a:latin typeface="Cambria" panose="02040503050406030204" pitchFamily="18" charset="0"/>
                <a:ea typeface="Cambria" panose="02040503050406030204" pitchFamily="18" charset="0"/>
              </a:rPr>
              <a:t> в любой заданный момент времени</a:t>
            </a:r>
          </a:p>
        </p:txBody>
      </p:sp>
    </p:spTree>
    <p:extLst>
      <p:ext uri="{BB962C8B-B14F-4D97-AF65-F5344CB8AC3E}">
        <p14:creationId xmlns:p14="http://schemas.microsoft.com/office/powerpoint/2010/main" val="3767865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Обычно это достигается следующим образом: демон создает файл в стандартном каталоге и применяет к нему блокировку для записи. Он удерживает ее на протяжении всего своего существования и удаляет прямо перед завершением. Если попытаться запустить другой экземпляр того же демона, то он не сможет получить блокировку для соответствующего файла и автоматически завершится, понимая: один его экземпляр уже выполняется в системе</a:t>
            </a:r>
          </a:p>
        </p:txBody>
      </p:sp>
    </p:spTree>
    <p:extLst>
      <p:ext uri="{BB962C8B-B14F-4D97-AF65-F5344CB8AC3E}">
        <p14:creationId xmlns:p14="http://schemas.microsoft.com/office/powerpoint/2010/main" val="4294212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4870149"/>
          </a:xfrm>
        </p:spPr>
        <p:txBody>
          <a:bodyPr>
            <a:normAutofit lnSpcReduction="10000"/>
          </a:bodyPr>
          <a:lstStyle/>
          <a:p>
            <a:pPr marL="0" indent="0">
              <a:buNone/>
            </a:pPr>
            <a:r>
              <a:rPr lang="ru-RU" dirty="0">
                <a:latin typeface="Cambria" panose="02040503050406030204" pitchFamily="18" charset="0"/>
                <a:ea typeface="Cambria" panose="02040503050406030204" pitchFamily="18" charset="0"/>
              </a:rPr>
              <a:t>Для работы с демонами в </a:t>
            </a:r>
            <a:r>
              <a:rPr lang="en-US" dirty="0">
                <a:latin typeface="Cambria" panose="02040503050406030204" pitchFamily="18" charset="0"/>
                <a:ea typeface="Cambria" panose="02040503050406030204" pitchFamily="18" charset="0"/>
              </a:rPr>
              <a:t>Linux </a:t>
            </a:r>
            <a:r>
              <a:rPr lang="ru-RU" dirty="0">
                <a:latin typeface="Cambria" panose="02040503050406030204" pitchFamily="18" charset="0"/>
                <a:ea typeface="Cambria" panose="02040503050406030204" pitchFamily="18" charset="0"/>
              </a:rPr>
              <a:t>также как и в </a:t>
            </a:r>
            <a:r>
              <a:rPr lang="en-US" dirty="0">
                <a:latin typeface="Cambria" panose="02040503050406030204" pitchFamily="18" charset="0"/>
                <a:ea typeface="Cambria" panose="02040503050406030204" pitchFamily="18" charset="0"/>
              </a:rPr>
              <a:t>Windows </a:t>
            </a:r>
            <a:r>
              <a:rPr lang="ru-RU" dirty="0">
                <a:latin typeface="Cambria" panose="02040503050406030204" pitchFamily="18" charset="0"/>
                <a:ea typeface="Cambria" panose="02040503050406030204" pitchFamily="18" charset="0"/>
              </a:rPr>
              <a:t>существует менеджер сервисов: </a:t>
            </a:r>
            <a:r>
              <a:rPr lang="en-US" b="1" dirty="0" err="1">
                <a:latin typeface="Cambria" panose="02040503050406030204" pitchFamily="18" charset="0"/>
                <a:ea typeface="Cambria" panose="02040503050406030204" pitchFamily="18" charset="0"/>
              </a:rPr>
              <a:t>init</a:t>
            </a:r>
            <a:r>
              <a:rPr lang="ru-RU" dirty="0">
                <a:latin typeface="Cambria" panose="02040503050406030204" pitchFamily="18" charset="0"/>
                <a:ea typeface="Cambria" panose="02040503050406030204" pitchFamily="18" charset="0"/>
              </a:rPr>
              <a:t> (считается устаревшим)</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или </a:t>
            </a:r>
            <a:r>
              <a:rPr lang="en-US" b="1" dirty="0" err="1">
                <a:latin typeface="Cambria" panose="02040503050406030204" pitchFamily="18" charset="0"/>
                <a:ea typeface="Cambria" panose="02040503050406030204" pitchFamily="18" charset="0"/>
              </a:rPr>
              <a:t>systemd</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является более новым)</a:t>
            </a:r>
          </a:p>
          <a:p>
            <a:pPr marL="0" indent="0">
              <a:buNone/>
            </a:pPr>
            <a:r>
              <a:rPr lang="ru-RU" dirty="0">
                <a:latin typeface="Cambria" panose="02040503050406030204" pitchFamily="18" charset="0"/>
                <a:ea typeface="Cambria" panose="02040503050406030204" pitchFamily="18" charset="0"/>
              </a:rPr>
              <a:t>Стоит заметить, что ранее описанный алгоритм «демонизации» приложения выполняется менеджерами самостоятельно! Нет необходимости в коде вашего будущего демона совершать описанные манипуляции!</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Они также позволяют настроить автозапуск сервисов вместе с запуском операционной системы</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В рамках подсистемы</a:t>
            </a:r>
            <a:r>
              <a:rPr lang="en-US" dirty="0">
                <a:latin typeface="Cambria" panose="02040503050406030204" pitchFamily="18" charset="0"/>
                <a:ea typeface="Cambria" panose="02040503050406030204" pitchFamily="18" charset="0"/>
              </a:rPr>
              <a:t> Linux </a:t>
            </a:r>
            <a:r>
              <a:rPr lang="ru-RU" dirty="0">
                <a:latin typeface="Cambria" panose="02040503050406030204" pitchFamily="18" charset="0"/>
                <a:ea typeface="Cambria" panose="02040503050406030204" pitchFamily="18" charset="0"/>
              </a:rPr>
              <a:t>для </a:t>
            </a:r>
            <a:r>
              <a:rPr lang="en-US" dirty="0">
                <a:latin typeface="Cambria" panose="02040503050406030204" pitchFamily="18" charset="0"/>
                <a:ea typeface="Cambria" panose="02040503050406030204" pitchFamily="18" charset="0"/>
              </a:rPr>
              <a:t>Windows </a:t>
            </a:r>
            <a:r>
              <a:rPr lang="ru-RU" dirty="0">
                <a:latin typeface="Cambria" panose="02040503050406030204" pitchFamily="18" charset="0"/>
                <a:ea typeface="Cambria" panose="02040503050406030204" pitchFamily="18" charset="0"/>
              </a:rPr>
              <a:t>можно встретить оба варианта, например, </a:t>
            </a:r>
            <a:r>
              <a:rPr lang="en-US" dirty="0">
                <a:latin typeface="Cambria" panose="02040503050406030204" pitchFamily="18" charset="0"/>
                <a:ea typeface="Cambria" panose="02040503050406030204" pitchFamily="18" charset="0"/>
              </a:rPr>
              <a:t>Debian</a:t>
            </a:r>
            <a:r>
              <a:rPr lang="ru-RU" dirty="0">
                <a:latin typeface="Cambria" panose="02040503050406030204" pitchFamily="18" charset="0"/>
                <a:ea typeface="Cambria" panose="02040503050406030204" pitchFamily="18" charset="0"/>
              </a:rPr>
              <a:t> использует </a:t>
            </a:r>
            <a:r>
              <a:rPr lang="en-US" b="1" dirty="0" err="1">
                <a:latin typeface="Cambria" panose="02040503050406030204" pitchFamily="18" charset="0"/>
                <a:ea typeface="Cambria" panose="02040503050406030204" pitchFamily="18" charset="0"/>
              </a:rPr>
              <a:t>init</a:t>
            </a:r>
            <a:r>
              <a:rPr lang="ru-RU" dirty="0">
                <a:latin typeface="Cambria" panose="02040503050406030204" pitchFamily="18" charset="0"/>
                <a:ea typeface="Cambria" panose="02040503050406030204" pitchFamily="18" charset="0"/>
              </a:rPr>
              <a:t>, а </a:t>
            </a:r>
            <a:r>
              <a:rPr lang="en-US" dirty="0">
                <a:latin typeface="Cambria" panose="02040503050406030204" pitchFamily="18" charset="0"/>
                <a:ea typeface="Cambria" panose="02040503050406030204" pitchFamily="18" charset="0"/>
              </a:rPr>
              <a:t>Ubuntu - </a:t>
            </a:r>
            <a:r>
              <a:rPr lang="en-US" b="1" dirty="0" err="1">
                <a:latin typeface="Cambria" panose="02040503050406030204" pitchFamily="18" charset="0"/>
                <a:ea typeface="Cambria" panose="02040503050406030204" pitchFamily="18" charset="0"/>
              </a:rPr>
              <a:t>systemd</a:t>
            </a:r>
            <a:endParaRPr lang="ru-RU"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7863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При использовании менеджера </a:t>
            </a:r>
            <a:r>
              <a:rPr lang="en-US" b="1" i="0" dirty="0" err="1">
                <a:solidFill>
                  <a:srgbClr val="000000"/>
                </a:solidFill>
                <a:effectLst/>
                <a:latin typeface="Cambria" panose="02040503050406030204" pitchFamily="18" charset="0"/>
                <a:ea typeface="Cambria" panose="02040503050406030204" pitchFamily="18" charset="0"/>
              </a:rPr>
              <a:t>init</a:t>
            </a:r>
            <a:r>
              <a:rPr lang="en-US" i="0" dirty="0">
                <a:solidFill>
                  <a:srgbClr val="000000"/>
                </a:solidFill>
                <a:effectLst/>
                <a:latin typeface="Cambria" panose="02040503050406030204" pitchFamily="18" charset="0"/>
                <a:ea typeface="Cambria" panose="02040503050406030204" pitchFamily="18" charset="0"/>
              </a:rPr>
              <a: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Каталог </a:t>
            </a:r>
            <a:r>
              <a:rPr lang="ru-RU" dirty="0">
                <a:solidFill>
                  <a:srgbClr val="000000"/>
                </a:solidFill>
                <a:latin typeface="Cambria" panose="02040503050406030204" pitchFamily="18" charset="0"/>
                <a:ea typeface="Cambria" panose="02040503050406030204" pitchFamily="18" charset="0"/>
              </a:rPr>
              <a:t>с конфигурационными файлами </a:t>
            </a:r>
            <a:r>
              <a:rPr lang="ru-RU" dirty="0">
                <a:latin typeface="Cambria" panose="02040503050406030204" pitchFamily="18" charset="0"/>
                <a:ea typeface="Cambria" panose="02040503050406030204" pitchFamily="18" charset="0"/>
              </a:rPr>
              <a:t>сервиса</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должен располагаться </a:t>
            </a:r>
            <a:r>
              <a:rPr lang="ru-RU" dirty="0">
                <a:solidFill>
                  <a:srgbClr val="000000"/>
                </a:solidFill>
                <a:latin typeface="Cambria" panose="02040503050406030204" pitchFamily="18" charset="0"/>
                <a:ea typeface="Cambria" panose="02040503050406030204" pitchFamily="18" charset="0"/>
              </a:rPr>
              <a:t>по пути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etc</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Каталог приложения расположить по пути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sbin</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Файлы со значениями по умолчанию для скрипта</a:t>
            </a:r>
            <a:endParaRPr lang="en-US"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Скрипт с настройками</a:t>
            </a:r>
            <a:r>
              <a:rPr lang="ru-RU" i="0" dirty="0">
                <a:solidFill>
                  <a:srgbClr val="000000"/>
                </a:solidFill>
                <a:effectLst/>
                <a:latin typeface="Cambria" panose="02040503050406030204" pitchFamily="18" charset="0"/>
                <a:ea typeface="Cambria" panose="02040503050406030204" pitchFamily="18" charset="0"/>
              </a:rPr>
              <a:t> управления </a:t>
            </a:r>
            <a:r>
              <a:rPr lang="ru-RU" dirty="0">
                <a:latin typeface="Cambria" panose="02040503050406030204" pitchFamily="18" charset="0"/>
                <a:ea typeface="Cambria" panose="02040503050406030204" pitchFamily="18" charset="0"/>
              </a:rPr>
              <a:t>сервисом</a:t>
            </a:r>
            <a:r>
              <a:rPr lang="ru-RU" i="0" dirty="0">
                <a:solidFill>
                  <a:srgbClr val="000000"/>
                </a:solidFill>
                <a:effectLst/>
                <a:latin typeface="Cambria" panose="02040503050406030204" pitchFamily="18" charset="0"/>
                <a:ea typeface="Cambria" panose="02040503050406030204" pitchFamily="18" charset="0"/>
              </a:rPr>
              <a:t> должны располагаться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etc</a:t>
            </a:r>
            <a:r>
              <a:rPr lang="en-US" b="1" i="0" dirty="0">
                <a:solidFill>
                  <a:srgbClr val="000000"/>
                </a:solidFill>
                <a:effectLst/>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ru-RU" b="1" i="0" dirty="0">
                <a:solidFill>
                  <a:srgbClr val="000000"/>
                </a:solidFill>
                <a:effectLst/>
                <a:latin typeface="Cambria" panose="02040503050406030204" pitchFamily="18" charset="0"/>
                <a:ea typeface="Cambria" panose="02040503050406030204" pitchFamily="18" charset="0"/>
              </a:rPr>
              <a:t>/</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endParaRPr lang="ru-RU" b="1"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Файлы журналов должны находиться в каталоге </a:t>
            </a:r>
            <a:r>
              <a:rPr lang="en-US" b="1" dirty="0">
                <a:latin typeface="Cambria" panose="02040503050406030204" pitchFamily="18" charset="0"/>
                <a:ea typeface="Cambria" panose="02040503050406030204" pitchFamily="18" charset="0"/>
              </a:rPr>
              <a:t>/var/log</a:t>
            </a:r>
            <a:endParaRPr lang="en-US" b="1" i="0" dirty="0">
              <a:solidFill>
                <a:srgbClr val="000000"/>
              </a:solidFill>
              <a:effectLst/>
              <a:latin typeface="Cambria" panose="02040503050406030204" pitchFamily="18" charset="0"/>
              <a:ea typeface="Cambria" panose="02040503050406030204" pitchFamily="18" charset="0"/>
            </a:endParaRPr>
          </a:p>
          <a:p>
            <a:pPr marL="0" indent="0">
              <a:buNone/>
            </a:pPr>
            <a:r>
              <a:rPr lang="ru-RU" i="0" dirty="0">
                <a:solidFill>
                  <a:srgbClr val="000000"/>
                </a:solidFill>
                <a:effectLst/>
                <a:latin typeface="Cambria" panose="02040503050406030204" pitchFamily="18" charset="0"/>
                <a:ea typeface="Cambria" panose="02040503050406030204" pitchFamily="18" charset="0"/>
              </a:rPr>
              <a:t>Первый и последний пункты не являются требованиями, а скорее общепринятыми практиками при создании системных </a:t>
            </a:r>
            <a:r>
              <a:rPr lang="ru-RU" dirty="0">
                <a:latin typeface="Cambria" panose="02040503050406030204" pitchFamily="18" charset="0"/>
                <a:ea typeface="Cambria" panose="02040503050406030204" pitchFamily="18" charset="0"/>
              </a:rPr>
              <a:t>сервисов</a:t>
            </a:r>
            <a:endParaRPr lang="en-US"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13058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199" y="1622724"/>
            <a:ext cx="10573871"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INIT скрипт может иметь следующие состояния:</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start</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служит</a:t>
            </a:r>
            <a:r>
              <a:rPr lang="en-US" i="0" dirty="0">
                <a:solidFill>
                  <a:srgbClr val="000000"/>
                </a:solidFill>
                <a:effectLst/>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командой для запуска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stop</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выполняет остановку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restart</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перезапус</a:t>
            </a:r>
            <a:r>
              <a:rPr lang="ru-RU" dirty="0">
                <a:solidFill>
                  <a:srgbClr val="000000"/>
                </a:solidFill>
                <a:latin typeface="Cambria" panose="02040503050406030204" pitchFamily="18" charset="0"/>
                <a:ea typeface="Cambria" panose="02040503050406030204" pitchFamily="18" charset="0"/>
              </a:rPr>
              <a:t>к сервиса</a:t>
            </a:r>
            <a:r>
              <a:rPr lang="ru-RU" i="0" dirty="0">
                <a:solidFill>
                  <a:srgbClr val="000000"/>
                </a:solidFill>
                <a:effectLst/>
                <a:latin typeface="Cambria" panose="02040503050406030204" pitchFamily="18" charset="0"/>
                <a:ea typeface="Cambria" panose="02040503050406030204" pitchFamily="18" charset="0"/>
              </a:rPr>
              <a:t>, а по факту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остановка и затем запуск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reload</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перезагрузка </a:t>
            </a:r>
            <a:r>
              <a:rPr lang="ru-RU" dirty="0">
                <a:latin typeface="Cambria" panose="02040503050406030204" pitchFamily="18" charset="0"/>
                <a:ea typeface="Cambria" panose="02040503050406030204" pitchFamily="18" charset="0"/>
              </a:rPr>
              <a:t>сервиса</a:t>
            </a:r>
            <a:r>
              <a:rPr lang="ru-RU" i="0" dirty="0">
                <a:solidFill>
                  <a:srgbClr val="000000"/>
                </a:solidFill>
                <a:effectLst/>
                <a:latin typeface="Cambria" panose="02040503050406030204" pitchFamily="18" charset="0"/>
                <a:ea typeface="Cambria" panose="02040503050406030204" pitchFamily="18" charset="0"/>
              </a:rPr>
              <a:t>, </a:t>
            </a:r>
            <a:r>
              <a:rPr lang="ru-RU" i="0" dirty="0" err="1">
                <a:solidFill>
                  <a:srgbClr val="000000"/>
                </a:solidFill>
                <a:effectLst/>
                <a:latin typeface="Cambria" panose="02040503050406030204" pitchFamily="18" charset="0"/>
                <a:ea typeface="Cambria" panose="02040503050406030204" pitchFamily="18" charset="0"/>
              </a:rPr>
              <a:t>т.е</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команда для повторного считывания конфигурации без перезапуска или остановки </a:t>
            </a:r>
            <a:r>
              <a:rPr lang="ru-RU" dirty="0">
                <a:latin typeface="Cambria" panose="02040503050406030204" pitchFamily="18" charset="0"/>
                <a:ea typeface="Cambria" panose="02040503050406030204" pitchFamily="18" charset="0"/>
              </a:rPr>
              <a:t>сервиса</a:t>
            </a:r>
            <a:endParaRPr lang="ru-RU"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force-reload</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перезагрузка конфигурации (перечитать конфиг), если сервис поддерживает это, в противном случае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выполнит</a:t>
            </a:r>
            <a:r>
              <a:rPr lang="en-US" i="0" dirty="0">
                <a:solidFill>
                  <a:srgbClr val="000000"/>
                </a:solidFill>
                <a:effectLst/>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перезапуск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status</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покажет состояние сервиса</a:t>
            </a:r>
            <a:endParaRPr lang="en-US" i="0" dirty="0">
              <a:solidFill>
                <a:srgbClr val="000000"/>
              </a:solidFill>
              <a:effectLst/>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Также существует консольная утилита для работы с сервисами </a:t>
            </a:r>
            <a:r>
              <a:rPr lang="en-US" b="1"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a:t>
            </a:r>
            <a:r>
              <a:rPr lang="en-US" b="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systemctl</a:t>
            </a:r>
            <a:r>
              <a:rPr lang="en-US"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в случае </a:t>
            </a:r>
            <a:r>
              <a:rPr lang="en-US" b="1" dirty="0" err="1">
                <a:latin typeface="Cambria" panose="02040503050406030204" pitchFamily="18" charset="0"/>
                <a:ea typeface="Cambria" panose="02040503050406030204" pitchFamily="18" charset="0"/>
              </a:rPr>
              <a:t>systemd</a:t>
            </a:r>
            <a:r>
              <a:rPr lang="en-US" dirty="0">
                <a:latin typeface="Cambria" panose="02040503050406030204" pitchFamily="18" charset="0"/>
                <a:ea typeface="Cambria" panose="02040503050406030204" pitchFamily="18" charset="0"/>
              </a:rPr>
              <a:t>)</a:t>
            </a:r>
            <a:endParaRPr lang="en-US" b="1" dirty="0">
              <a:latin typeface="Cambria" panose="02040503050406030204" pitchFamily="18" charset="0"/>
              <a:ea typeface="Cambria" panose="02040503050406030204" pitchFamily="18" charset="0"/>
            </a:endParaRPr>
          </a:p>
          <a:p>
            <a:pPr marL="0" indent="0">
              <a:buNone/>
            </a:pPr>
            <a:endParaRPr lang="en-US"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83720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87338" indent="-287338">
              <a:buAutoNum type="arabicPeriod"/>
            </a:pPr>
            <a:r>
              <a:rPr lang="ru-RU" i="0" dirty="0">
                <a:solidFill>
                  <a:srgbClr val="000000"/>
                </a:solidFill>
                <a:effectLst/>
                <a:latin typeface="Cambria" panose="02040503050406030204" pitchFamily="18" charset="0"/>
                <a:ea typeface="Cambria" panose="02040503050406030204" pitchFamily="18" charset="0"/>
              </a:rPr>
              <a:t>Компилируем приложение будущего демона</a:t>
            </a:r>
          </a:p>
          <a:p>
            <a:pPr marL="287338" indent="-287338">
              <a:buAutoNum type="arabicPeriod"/>
            </a:pPr>
            <a:r>
              <a:rPr lang="ru-RU" dirty="0">
                <a:solidFill>
                  <a:srgbClr val="000000"/>
                </a:solidFill>
                <a:latin typeface="Cambria" panose="02040503050406030204" pitchFamily="18" charset="0"/>
                <a:ea typeface="Cambria" panose="02040503050406030204" pitchFamily="18" charset="0"/>
              </a:rPr>
              <a:t>Располагаем получившийся бинарный файл в одной из папок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или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usr</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ru-RU" b="1" dirty="0">
                <a:solidFill>
                  <a:srgbClr val="000000"/>
                </a:solidFill>
                <a:latin typeface="Cambria" panose="02040503050406030204" pitchFamily="18" charset="0"/>
                <a:ea typeface="Cambria" panose="02040503050406030204" pitchFamily="18" charset="0"/>
              </a:rPr>
              <a:t> </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5FB3CA7F-143E-A351-9345-2237C5AE87B2}"/>
              </a:ext>
            </a:extLst>
          </p:cNvPr>
          <p:cNvPicPr>
            <a:picLocks noChangeAspect="1"/>
          </p:cNvPicPr>
          <p:nvPr/>
        </p:nvPicPr>
        <p:blipFill>
          <a:blip r:embed="rId2"/>
          <a:stretch>
            <a:fillRect/>
          </a:stretch>
        </p:blipFill>
        <p:spPr>
          <a:xfrm>
            <a:off x="944440" y="4090965"/>
            <a:ext cx="10150720" cy="1813717"/>
          </a:xfrm>
          <a:prstGeom prst="rect">
            <a:avLst/>
          </a:prstGeom>
        </p:spPr>
      </p:pic>
    </p:spTree>
    <p:extLst>
      <p:ext uri="{BB962C8B-B14F-4D97-AF65-F5344CB8AC3E}">
        <p14:creationId xmlns:p14="http://schemas.microsoft.com/office/powerpoint/2010/main" val="274878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33363" indent="-233363">
              <a:buFont typeface="+mj-lt"/>
              <a:buAutoNum type="arabicPeriod" startAt="3"/>
            </a:pPr>
            <a:r>
              <a:rPr lang="ru-RU" dirty="0">
                <a:solidFill>
                  <a:srgbClr val="000000"/>
                </a:solidFill>
                <a:latin typeface="Cambria" panose="02040503050406030204" pitchFamily="18" charset="0"/>
                <a:ea typeface="Cambria" panose="02040503050406030204" pitchFamily="18" charset="0"/>
              </a:rPr>
              <a:t>Располагаем скрипт запуска </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каталоге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en-US" b="1" dirty="0">
                <a:solidFill>
                  <a:srgbClr val="000000"/>
                </a:solidFill>
                <a:latin typeface="Cambria" panose="02040503050406030204" pitchFamily="18" charset="0"/>
                <a:ea typeface="Cambria" panose="02040503050406030204" pitchFamily="18" charset="0"/>
              </a:rPr>
              <a:t>/ </a:t>
            </a: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меняем ему права через </a:t>
            </a:r>
            <a:r>
              <a:rPr lang="en-US" b="1" dirty="0" err="1">
                <a:solidFill>
                  <a:srgbClr val="000000"/>
                </a:solidFill>
                <a:latin typeface="Cambria" panose="02040503050406030204" pitchFamily="18" charset="0"/>
                <a:ea typeface="Cambria" panose="02040503050406030204" pitchFamily="18" charset="0"/>
              </a:rPr>
              <a:t>chmod</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на </a:t>
            </a:r>
            <a:r>
              <a:rPr lang="ru-RU" b="1" dirty="0">
                <a:solidFill>
                  <a:srgbClr val="000000"/>
                </a:solidFill>
                <a:latin typeface="Cambria" panose="02040503050406030204" pitchFamily="18" charset="0"/>
                <a:ea typeface="Cambria" panose="02040503050406030204" pitchFamily="18" charset="0"/>
              </a:rPr>
              <a:t>755</a:t>
            </a:r>
            <a:r>
              <a:rPr lang="ru-RU" dirty="0">
                <a:solidFill>
                  <a:srgbClr val="000000"/>
                </a:solidFill>
                <a:latin typeface="Cambria" panose="02040503050406030204" pitchFamily="18" charset="0"/>
                <a:ea typeface="Cambria" panose="02040503050406030204" pitchFamily="18" charset="0"/>
              </a:rPr>
              <a:t>)</a:t>
            </a: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endParaRPr lang="en-US" i="0" dirty="0">
              <a:solidFill>
                <a:srgbClr val="000000"/>
              </a:solidFill>
              <a:effectLst/>
              <a:latin typeface="Cambria" panose="02040503050406030204" pitchFamily="18" charset="0"/>
              <a:ea typeface="Cambria" panose="02040503050406030204" pitchFamily="18" charset="0"/>
            </a:endParaRPr>
          </a:p>
          <a:p>
            <a:pPr marL="233363" indent="-233363">
              <a:buFont typeface="+mj-lt"/>
              <a:buAutoNum type="arabicPeriod" startAt="3"/>
            </a:pP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Опционально) Создаём каталог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котором располагаем конфигурационные файлы которые будут использоваться самим сервисом</a:t>
            </a:r>
          </a:p>
          <a:p>
            <a:pPr marL="233363" indent="-233363">
              <a:buFont typeface="+mj-lt"/>
              <a:buAutoNum type="arabicPeriod" startAt="3"/>
            </a:pPr>
            <a:r>
              <a:rPr lang="ru-RU" i="0" dirty="0">
                <a:solidFill>
                  <a:srgbClr val="000000"/>
                </a:solidFill>
                <a:effectLst/>
                <a:latin typeface="Cambria" panose="02040503050406030204" pitchFamily="18" charset="0"/>
                <a:ea typeface="Cambria" panose="02040503050406030204" pitchFamily="18" charset="0"/>
              </a:rPr>
              <a:t>(</a:t>
            </a:r>
            <a:r>
              <a:rPr lang="ru-RU" i="0" dirty="0" err="1">
                <a:solidFill>
                  <a:srgbClr val="000000"/>
                </a:solidFill>
                <a:effectLst/>
                <a:latin typeface="Cambria" panose="02040503050406030204" pitchFamily="18" charset="0"/>
                <a:ea typeface="Cambria" panose="02040503050406030204" pitchFamily="18" charset="0"/>
              </a:rPr>
              <a:t>Справочно</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Файлы логов обычно располагают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dirty="0">
                <a:solidFill>
                  <a:srgbClr val="000000"/>
                </a:solidFill>
                <a:latin typeface="Cambria" panose="02040503050406030204" pitchFamily="18" charset="0"/>
                <a:ea typeface="Cambria" panose="02040503050406030204" pitchFamily="18" charset="0"/>
              </a:rPr>
              <a:t>var/log</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9FD70F7-311D-79FD-7174-4A87A3FDC6CF}"/>
              </a:ext>
            </a:extLst>
          </p:cNvPr>
          <p:cNvPicPr>
            <a:picLocks noChangeAspect="1"/>
          </p:cNvPicPr>
          <p:nvPr/>
        </p:nvPicPr>
        <p:blipFill>
          <a:blip r:embed="rId2"/>
          <a:stretch>
            <a:fillRect/>
          </a:stretch>
        </p:blipFill>
        <p:spPr>
          <a:xfrm>
            <a:off x="2399979" y="3429000"/>
            <a:ext cx="7392041" cy="739204"/>
          </a:xfrm>
          <a:prstGeom prst="rect">
            <a:avLst/>
          </a:prstGeom>
        </p:spPr>
      </p:pic>
    </p:spTree>
    <p:extLst>
      <p:ext uri="{BB962C8B-B14F-4D97-AF65-F5344CB8AC3E}">
        <p14:creationId xmlns:p14="http://schemas.microsoft.com/office/powerpoint/2010/main" val="3946979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6</a:t>
            </a:r>
            <a:r>
              <a:rPr lang="ru-RU" dirty="0">
                <a:solidFill>
                  <a:srgbClr val="000000"/>
                </a:solidFill>
                <a:latin typeface="Cambria" panose="02040503050406030204" pitchFamily="18" charset="0"/>
                <a:ea typeface="Cambria" panose="02040503050406030204" pitchFamily="18" charset="0"/>
              </a:rPr>
              <a:t>.Проверяем с помощью команды </a:t>
            </a:r>
            <a:r>
              <a:rPr lang="en-US" b="1" dirty="0">
                <a:solidFill>
                  <a:srgbClr val="000000"/>
                </a:solidFill>
                <a:latin typeface="Cambria" panose="02040503050406030204" pitchFamily="18" charset="0"/>
                <a:ea typeface="Cambria" panose="02040503050406030204" pitchFamily="18" charset="0"/>
              </a:rPr>
              <a:t>service</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что система распознала скрипт инициализации сервиса</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6CDA806-AC00-1C1A-527F-837DE15534B8}"/>
              </a:ext>
            </a:extLst>
          </p:cNvPr>
          <p:cNvPicPr>
            <a:picLocks noChangeAspect="1"/>
          </p:cNvPicPr>
          <p:nvPr/>
        </p:nvPicPr>
        <p:blipFill>
          <a:blip r:embed="rId2"/>
          <a:stretch>
            <a:fillRect/>
          </a:stretch>
        </p:blipFill>
        <p:spPr>
          <a:xfrm>
            <a:off x="3786946" y="3563471"/>
            <a:ext cx="4465707" cy="2187130"/>
          </a:xfrm>
          <a:prstGeom prst="rect">
            <a:avLst/>
          </a:prstGeom>
        </p:spPr>
      </p:pic>
    </p:spTree>
    <p:extLst>
      <p:ext uri="{BB962C8B-B14F-4D97-AF65-F5344CB8AC3E}">
        <p14:creationId xmlns:p14="http://schemas.microsoft.com/office/powerpoint/2010/main" val="178367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Управляет работой сервисов специальная программа операционной системы, которая называется менеджер сервисов (Service Control Manager, SCM)</a:t>
            </a:r>
          </a:p>
          <a:p>
            <a:pPr marL="0" indent="0">
              <a:buNone/>
            </a:pPr>
            <a:r>
              <a:rPr lang="ru-RU" dirty="0">
                <a:latin typeface="Cambria" panose="02040503050406030204" pitchFamily="18" charset="0"/>
                <a:ea typeface="Cambria" panose="02040503050406030204" pitchFamily="18" charset="0"/>
              </a:rPr>
              <a:t>Ф</a:t>
            </a:r>
            <a:r>
              <a:rPr lang="ru-RU" i="0" dirty="0">
                <a:effectLst/>
                <a:latin typeface="Cambria" panose="02040503050406030204" pitchFamily="18" charset="0"/>
                <a:ea typeface="Cambria" panose="02040503050406030204" pitchFamily="18" charset="0"/>
              </a:rPr>
              <a:t>ункции, которые выполняет менеджер сервисов: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Поддержка базы данных установленных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Запуск сервисов при загрузке операционной системы или по запросу</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Перечисление установленных сервисов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Поддержка информации о состоянии работающих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Передача управляющих запросов работающим сервисам</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Блокировка и разблокирование базы данных сервисов</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4409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7.Если скрипт написан корректно, то будет доступно управление сервисом через команду </a:t>
            </a:r>
            <a:r>
              <a:rPr lang="en-US" b="1" dirty="0">
                <a:solidFill>
                  <a:srgbClr val="000000"/>
                </a:solidFill>
                <a:latin typeface="Cambria" panose="02040503050406030204" pitchFamily="18" charset="0"/>
                <a:ea typeface="Cambria" panose="02040503050406030204" pitchFamily="18" charset="0"/>
              </a:rPr>
              <a:t>service</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835B2E48-3EC5-0C4C-ADE3-E4C2AC101170}"/>
              </a:ext>
            </a:extLst>
          </p:cNvPr>
          <p:cNvPicPr>
            <a:picLocks noChangeAspect="1"/>
          </p:cNvPicPr>
          <p:nvPr/>
        </p:nvPicPr>
        <p:blipFill>
          <a:blip r:embed="rId2"/>
          <a:stretch>
            <a:fillRect/>
          </a:stretch>
        </p:blipFill>
        <p:spPr>
          <a:xfrm>
            <a:off x="3000232" y="3429000"/>
            <a:ext cx="6039135" cy="3260434"/>
          </a:xfrm>
          <a:prstGeom prst="rect">
            <a:avLst/>
          </a:prstGeom>
        </p:spPr>
      </p:pic>
    </p:spTree>
    <p:extLst>
      <p:ext uri="{BB962C8B-B14F-4D97-AF65-F5344CB8AC3E}">
        <p14:creationId xmlns:p14="http://schemas.microsoft.com/office/powerpoint/2010/main" val="3023253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i="0" dirty="0">
                <a:solidFill>
                  <a:srgbClr val="000000"/>
                </a:solidFill>
                <a:effectLst/>
                <a:latin typeface="Cambria" panose="02040503050406030204" pitchFamily="18" charset="0"/>
                <a:ea typeface="Cambria" panose="02040503050406030204" pitchFamily="18" charset="0"/>
              </a:rPr>
              <a:t>8</a:t>
            </a: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Для автозапуска вместе с системой надо перейти в каталог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 выполнить следующую команду:</a:t>
            </a: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В рамках ОС </a:t>
            </a:r>
            <a:r>
              <a:rPr lang="en-US" dirty="0">
                <a:solidFill>
                  <a:srgbClr val="000000"/>
                </a:solidFill>
                <a:latin typeface="Cambria" panose="02040503050406030204" pitchFamily="18" charset="0"/>
                <a:ea typeface="Cambria" panose="02040503050406030204" pitchFamily="18" charset="0"/>
              </a:rPr>
              <a:t>Debian </a:t>
            </a:r>
            <a:r>
              <a:rPr lang="ru-RU" dirty="0">
                <a:solidFill>
                  <a:srgbClr val="000000"/>
                </a:solidFill>
                <a:latin typeface="Cambria" panose="02040503050406030204" pitchFamily="18" charset="0"/>
                <a:ea typeface="Cambria" panose="02040503050406030204" pitchFamily="18" charset="0"/>
              </a:rPr>
              <a:t>с использованием </a:t>
            </a:r>
            <a:r>
              <a:rPr lang="en-US" dirty="0">
                <a:solidFill>
                  <a:srgbClr val="000000"/>
                </a:solidFill>
                <a:latin typeface="Cambria" panose="02040503050406030204" pitchFamily="18" charset="0"/>
                <a:ea typeface="Cambria" panose="02040503050406030204" pitchFamily="18" charset="0"/>
              </a:rPr>
              <a:t>WSL2</a:t>
            </a:r>
            <a:r>
              <a:rPr lang="ru-RU" dirty="0">
                <a:solidFill>
                  <a:srgbClr val="000000"/>
                </a:solidFill>
                <a:latin typeface="Cambria" panose="02040503050406030204" pitchFamily="18" charset="0"/>
                <a:ea typeface="Cambria" panose="02040503050406030204" pitchFamily="18" charset="0"/>
              </a:rPr>
              <a:t> данная команда не приводит к какому-либо видимому результату</a:t>
            </a:r>
          </a:p>
          <a:p>
            <a:pPr marL="0" indent="0">
              <a:buNone/>
            </a:pPr>
            <a:r>
              <a:rPr lang="ru-RU" dirty="0">
                <a:solidFill>
                  <a:srgbClr val="000000"/>
                </a:solidFill>
                <a:latin typeface="Cambria" panose="02040503050406030204" pitchFamily="18" charset="0"/>
                <a:ea typeface="Cambria" panose="02040503050406030204" pitchFamily="18" charset="0"/>
              </a:rPr>
              <a:t>В системах с менеджером служб </a:t>
            </a:r>
            <a:r>
              <a:rPr lang="en-US" b="1"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режиме совместимости с </a:t>
            </a:r>
            <a:r>
              <a:rPr lang="en-US" b="1" dirty="0" err="1">
                <a:solidFill>
                  <a:srgbClr val="000000"/>
                </a:solidFill>
                <a:latin typeface="Cambria" panose="02040503050406030204" pitchFamily="18" charset="0"/>
                <a:ea typeface="Cambria" panose="02040503050406030204" pitchFamily="18" charset="0"/>
              </a:rPr>
              <a:t>initd</a:t>
            </a:r>
            <a:r>
              <a:rPr lang="ru-RU" dirty="0">
                <a:solidFill>
                  <a:srgbClr val="000000"/>
                </a:solidFill>
                <a:latin typeface="Cambria" panose="02040503050406030204" pitchFamily="18" charset="0"/>
                <a:ea typeface="Cambria" panose="02040503050406030204" pitchFamily="18" charset="0"/>
              </a:rPr>
              <a:t>,</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данная последовательность действий также является полностью рабочей!</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96FA543-DA69-2D95-227C-1CF401A9016C}"/>
              </a:ext>
            </a:extLst>
          </p:cNvPr>
          <p:cNvPicPr>
            <a:picLocks noChangeAspect="1"/>
          </p:cNvPicPr>
          <p:nvPr/>
        </p:nvPicPr>
        <p:blipFill>
          <a:blip r:embed="rId2"/>
          <a:stretch>
            <a:fillRect/>
          </a:stretch>
        </p:blipFill>
        <p:spPr>
          <a:xfrm>
            <a:off x="3376233" y="3579132"/>
            <a:ext cx="5439534" cy="381053"/>
          </a:xfrm>
          <a:prstGeom prst="rect">
            <a:avLst/>
          </a:prstGeom>
        </p:spPr>
      </p:pic>
    </p:spTree>
    <p:extLst>
      <p:ext uri="{BB962C8B-B14F-4D97-AF65-F5344CB8AC3E}">
        <p14:creationId xmlns:p14="http://schemas.microsoft.com/office/powerpoint/2010/main" val="229404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87338" indent="-287338">
              <a:buAutoNum type="arabicPeriod"/>
            </a:pPr>
            <a:r>
              <a:rPr lang="ru-RU" i="0" dirty="0">
                <a:solidFill>
                  <a:srgbClr val="000000"/>
                </a:solidFill>
                <a:effectLst/>
                <a:latin typeface="Cambria" panose="02040503050406030204" pitchFamily="18" charset="0"/>
                <a:ea typeface="Cambria" panose="02040503050406030204" pitchFamily="18" charset="0"/>
              </a:rPr>
              <a:t>Компилируем приложение будущего </a:t>
            </a:r>
            <a:r>
              <a:rPr lang="ru-RU" dirty="0">
                <a:solidFill>
                  <a:srgbClr val="000000"/>
                </a:solidFill>
                <a:latin typeface="Cambria" panose="02040503050406030204" pitchFamily="18" charset="0"/>
                <a:ea typeface="Cambria" panose="02040503050406030204" pitchFamily="18" charset="0"/>
              </a:rPr>
              <a:t>сервиса</a:t>
            </a:r>
            <a:endParaRPr lang="ru-RU" i="0" dirty="0">
              <a:solidFill>
                <a:srgbClr val="000000"/>
              </a:solidFill>
              <a:effectLst/>
              <a:latin typeface="Cambria" panose="02040503050406030204" pitchFamily="18" charset="0"/>
              <a:ea typeface="Cambria" panose="02040503050406030204" pitchFamily="18" charset="0"/>
            </a:endParaRPr>
          </a:p>
          <a:p>
            <a:pPr marL="287338" indent="-287338">
              <a:buAutoNum type="arabicPeriod"/>
            </a:pPr>
            <a:r>
              <a:rPr lang="ru-RU" dirty="0">
                <a:solidFill>
                  <a:srgbClr val="000000"/>
                </a:solidFill>
                <a:latin typeface="Cambria" panose="02040503050406030204" pitchFamily="18" charset="0"/>
                <a:ea typeface="Cambria" panose="02040503050406030204" pitchFamily="18" charset="0"/>
              </a:rPr>
              <a:t>Располагаем получившийся бинарный файл в одной из папок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или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usr</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ru-RU" b="1" dirty="0">
                <a:solidFill>
                  <a:srgbClr val="000000"/>
                </a:solidFill>
                <a:latin typeface="Cambria" panose="02040503050406030204" pitchFamily="18" charset="0"/>
                <a:ea typeface="Cambria" panose="02040503050406030204" pitchFamily="18" charset="0"/>
              </a:rPr>
              <a:t> </a:t>
            </a: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5FB3CA7F-143E-A351-9345-2237C5AE87B2}"/>
              </a:ext>
            </a:extLst>
          </p:cNvPr>
          <p:cNvPicPr>
            <a:picLocks noChangeAspect="1"/>
          </p:cNvPicPr>
          <p:nvPr/>
        </p:nvPicPr>
        <p:blipFill>
          <a:blip r:embed="rId2"/>
          <a:stretch>
            <a:fillRect/>
          </a:stretch>
        </p:blipFill>
        <p:spPr>
          <a:xfrm>
            <a:off x="944440" y="4090965"/>
            <a:ext cx="10150720" cy="1813717"/>
          </a:xfrm>
          <a:prstGeom prst="rect">
            <a:avLst/>
          </a:prstGeom>
        </p:spPr>
      </p:pic>
    </p:spTree>
    <p:extLst>
      <p:ext uri="{BB962C8B-B14F-4D97-AF65-F5344CB8AC3E}">
        <p14:creationId xmlns:p14="http://schemas.microsoft.com/office/powerpoint/2010/main" val="736719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4993229"/>
          </a:xfrm>
        </p:spPr>
        <p:txBody>
          <a:bodyPr>
            <a:normAutofit lnSpcReduction="10000"/>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33363" indent="-233363">
              <a:buFont typeface="+mj-lt"/>
              <a:buAutoNum type="arabicPeriod" startAt="3"/>
            </a:pPr>
            <a:r>
              <a:rPr lang="ru-RU" dirty="0">
                <a:solidFill>
                  <a:srgbClr val="000000"/>
                </a:solidFill>
                <a:latin typeface="Cambria" panose="02040503050406030204" pitchFamily="18" charset="0"/>
                <a:ea typeface="Cambria" panose="02040503050406030204" pitchFamily="18" charset="0"/>
              </a:rPr>
              <a:t>Располагаем </a:t>
            </a:r>
            <a:r>
              <a:rPr lang="ru-RU"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файл описания </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&gt;.service</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каталоге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systemd</a:t>
            </a:r>
            <a:r>
              <a:rPr lang="en-US" b="1" dirty="0">
                <a:solidFill>
                  <a:srgbClr val="000000"/>
                </a:solidFill>
                <a:latin typeface="Cambria" panose="02040503050406030204" pitchFamily="18" charset="0"/>
                <a:ea typeface="Cambria" panose="02040503050406030204" pitchFamily="18" charset="0"/>
              </a:rPr>
              <a:t>/system</a:t>
            </a:r>
          </a:p>
          <a:p>
            <a:pPr marL="233363" indent="-233363">
              <a:buFont typeface="+mj-lt"/>
              <a:buAutoNum type="arabicPeriod" startAt="3"/>
            </a:pPr>
            <a:endParaRPr lang="en-US" i="0" dirty="0">
              <a:solidFill>
                <a:srgbClr val="000000"/>
              </a:solidFill>
              <a:effectLst/>
              <a:latin typeface="Cambria" panose="02040503050406030204" pitchFamily="18" charset="0"/>
              <a:ea typeface="Cambria" panose="02040503050406030204" pitchFamily="18" charset="0"/>
            </a:endParaRPr>
          </a:p>
          <a:p>
            <a:pPr marL="233363" indent="-233363">
              <a:buFont typeface="+mj-lt"/>
              <a:buAutoNum type="arabicPeriod" startAt="3"/>
            </a:pP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endParaRPr lang="ru-RU"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Опционально) Создаём каталог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котором располагаем конфигурационные файлы которые будут использоваться самим демоном</a:t>
            </a:r>
          </a:p>
          <a:p>
            <a:pPr marL="233363" indent="-233363">
              <a:buFont typeface="+mj-lt"/>
              <a:buAutoNum type="arabicPeriod" startAt="3"/>
            </a:pPr>
            <a:r>
              <a:rPr lang="ru-RU" i="0" dirty="0">
                <a:solidFill>
                  <a:srgbClr val="000000"/>
                </a:solidFill>
                <a:effectLst/>
                <a:latin typeface="Cambria" panose="02040503050406030204" pitchFamily="18" charset="0"/>
                <a:ea typeface="Cambria" panose="02040503050406030204" pitchFamily="18" charset="0"/>
              </a:rPr>
              <a:t>(</a:t>
            </a:r>
            <a:r>
              <a:rPr lang="ru-RU" i="0" dirty="0" err="1">
                <a:solidFill>
                  <a:srgbClr val="000000"/>
                </a:solidFill>
                <a:effectLst/>
                <a:latin typeface="Cambria" panose="02040503050406030204" pitchFamily="18" charset="0"/>
                <a:ea typeface="Cambria" panose="02040503050406030204" pitchFamily="18" charset="0"/>
              </a:rPr>
              <a:t>Справочно</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Файлы логов обычно располагают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dirty="0">
                <a:solidFill>
                  <a:srgbClr val="000000"/>
                </a:solidFill>
                <a:latin typeface="Cambria" panose="02040503050406030204" pitchFamily="18" charset="0"/>
                <a:ea typeface="Cambria" panose="02040503050406030204" pitchFamily="18" charset="0"/>
              </a:rPr>
              <a:t>var/log</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82C962A7-5D3D-D44B-9EFB-6CEE1AF07838}"/>
              </a:ext>
            </a:extLst>
          </p:cNvPr>
          <p:cNvPicPr>
            <a:picLocks noChangeAspect="1"/>
          </p:cNvPicPr>
          <p:nvPr/>
        </p:nvPicPr>
        <p:blipFill>
          <a:blip r:embed="rId3"/>
          <a:stretch>
            <a:fillRect/>
          </a:stretch>
        </p:blipFill>
        <p:spPr>
          <a:xfrm>
            <a:off x="1806937" y="3006158"/>
            <a:ext cx="7986452" cy="1082134"/>
          </a:xfrm>
          <a:prstGeom prst="rect">
            <a:avLst/>
          </a:prstGeom>
        </p:spPr>
      </p:pic>
    </p:spTree>
    <p:extLst>
      <p:ext uri="{BB962C8B-B14F-4D97-AF65-F5344CB8AC3E}">
        <p14:creationId xmlns:p14="http://schemas.microsoft.com/office/powerpoint/2010/main" val="927571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6</a:t>
            </a:r>
            <a:r>
              <a:rPr lang="ru-RU" dirty="0">
                <a:solidFill>
                  <a:srgbClr val="000000"/>
                </a:solidFill>
                <a:latin typeface="Cambria" panose="02040503050406030204" pitchFamily="18" charset="0"/>
                <a:ea typeface="Cambria" panose="02040503050406030204" pitchFamily="18" charset="0"/>
              </a:rPr>
              <a:t>.Проверяем с помощью команды </a:t>
            </a:r>
            <a:r>
              <a:rPr lang="en-US"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systemctl</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что система распознала описание сервиса</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7F351B3-F9FD-D5B5-5E23-0409136C5614}"/>
              </a:ext>
            </a:extLst>
          </p:cNvPr>
          <p:cNvPicPr>
            <a:picLocks noChangeAspect="1"/>
          </p:cNvPicPr>
          <p:nvPr/>
        </p:nvPicPr>
        <p:blipFill>
          <a:blip r:embed="rId3"/>
          <a:stretch>
            <a:fillRect/>
          </a:stretch>
        </p:blipFill>
        <p:spPr>
          <a:xfrm>
            <a:off x="2820633" y="3086841"/>
            <a:ext cx="6550734" cy="1931627"/>
          </a:xfrm>
          <a:prstGeom prst="rect">
            <a:avLst/>
          </a:prstGeom>
        </p:spPr>
      </p:pic>
    </p:spTree>
    <p:extLst>
      <p:ext uri="{BB962C8B-B14F-4D97-AF65-F5344CB8AC3E}">
        <p14:creationId xmlns:p14="http://schemas.microsoft.com/office/powerpoint/2010/main" val="445939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7.Если файл с описанием написан корректно, то будет доступно управление сервисом через команду </a:t>
            </a:r>
            <a:r>
              <a:rPr lang="en-US" b="1" dirty="0" err="1">
                <a:solidFill>
                  <a:srgbClr val="000000"/>
                </a:solidFill>
                <a:latin typeface="Cambria" panose="02040503050406030204" pitchFamily="18" charset="0"/>
                <a:ea typeface="Cambria" panose="02040503050406030204" pitchFamily="18" charset="0"/>
              </a:rPr>
              <a:t>systemctl</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B512035-0D66-414D-39DB-A2B4782F9365}"/>
              </a:ext>
            </a:extLst>
          </p:cNvPr>
          <p:cNvPicPr>
            <a:picLocks noChangeAspect="1"/>
          </p:cNvPicPr>
          <p:nvPr/>
        </p:nvPicPr>
        <p:blipFill>
          <a:blip r:embed="rId2"/>
          <a:stretch>
            <a:fillRect/>
          </a:stretch>
        </p:blipFill>
        <p:spPr>
          <a:xfrm>
            <a:off x="2171366" y="3520994"/>
            <a:ext cx="7696867" cy="2720576"/>
          </a:xfrm>
          <a:prstGeom prst="rect">
            <a:avLst/>
          </a:prstGeom>
        </p:spPr>
      </p:pic>
    </p:spTree>
    <p:extLst>
      <p:ext uri="{BB962C8B-B14F-4D97-AF65-F5344CB8AC3E}">
        <p14:creationId xmlns:p14="http://schemas.microsoft.com/office/powerpoint/2010/main" val="1029080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8.</a:t>
            </a:r>
            <a:r>
              <a:rPr lang="ru-RU" dirty="0">
                <a:solidFill>
                  <a:srgbClr val="000000"/>
                </a:solidFill>
                <a:latin typeface="Cambria" panose="02040503050406030204" pitchFamily="18" charset="0"/>
                <a:ea typeface="Cambria" panose="02040503050406030204" pitchFamily="18" charset="0"/>
              </a:rPr>
              <a:t>Для автозапуска сервиса вместе с системой </a:t>
            </a:r>
            <a:r>
              <a:rPr lang="en-US" b="1" dirty="0" err="1">
                <a:solidFill>
                  <a:srgbClr val="000000"/>
                </a:solidFill>
                <a:latin typeface="Cambria" panose="02040503050406030204" pitchFamily="18" charset="0"/>
                <a:ea typeface="Cambria" panose="02040503050406030204" pitchFamily="18" charset="0"/>
              </a:rPr>
              <a:t>systemctl</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имеет следующую команду</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A552F3C-9632-E890-4860-8202F2969C88}"/>
              </a:ext>
            </a:extLst>
          </p:cNvPr>
          <p:cNvPicPr>
            <a:picLocks noChangeAspect="1"/>
          </p:cNvPicPr>
          <p:nvPr/>
        </p:nvPicPr>
        <p:blipFill>
          <a:blip r:embed="rId2"/>
          <a:srcRect r="45074"/>
          <a:stretch/>
        </p:blipFill>
        <p:spPr>
          <a:xfrm>
            <a:off x="1713721" y="3517169"/>
            <a:ext cx="8764557" cy="848643"/>
          </a:xfrm>
          <a:prstGeom prst="rect">
            <a:avLst/>
          </a:prstGeom>
        </p:spPr>
      </p:pic>
    </p:spTree>
    <p:extLst>
      <p:ext uri="{BB962C8B-B14F-4D97-AF65-F5344CB8AC3E}">
        <p14:creationId xmlns:p14="http://schemas.microsoft.com/office/powerpoint/2010/main" val="767295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lstStyle/>
          <a:p>
            <a:r>
              <a:rPr lang="ru-RU" dirty="0">
                <a:latin typeface="Cambria" panose="02040503050406030204" pitchFamily="18" charset="0"/>
                <a:ea typeface="Cambria" panose="02040503050406030204" pitchFamily="18" charset="0"/>
              </a:rPr>
              <a:t>Системное программирование</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09286" y="3635620"/>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Сервисы</a:t>
            </a:r>
          </a:p>
          <a:p>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216525" y="3063004"/>
            <a:ext cx="1755901"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6</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47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SCM поддерживает базу данных установленных сервисов в реестре. База данных используется SCM и программами, которые добавляют, изменяют или настраивают сервисы</a:t>
            </a:r>
          </a:p>
          <a:p>
            <a:pPr marL="0" indent="0">
              <a:buNone/>
            </a:pPr>
            <a:r>
              <a:rPr lang="ru-RU" i="0" dirty="0">
                <a:effectLst/>
                <a:latin typeface="Cambria" panose="02040503050406030204" pitchFamily="18" charset="0"/>
                <a:ea typeface="Cambria" panose="02040503050406030204" pitchFamily="18" charset="0"/>
              </a:rPr>
              <a:t>База данных находится под ключом </a:t>
            </a:r>
            <a:r>
              <a:rPr lang="ru-RU" b="1" i="0" dirty="0">
                <a:effectLst/>
                <a:latin typeface="Cambria" panose="02040503050406030204" pitchFamily="18" charset="0"/>
                <a:ea typeface="Cambria" panose="02040503050406030204" pitchFamily="18" charset="0"/>
              </a:rPr>
              <a:t>HKEY_LOCAL_MACHINE\SYSTEM\</a:t>
            </a:r>
            <a:r>
              <a:rPr lang="ru-RU" b="1" i="0" dirty="0" err="1">
                <a:effectLst/>
                <a:latin typeface="Cambria" panose="02040503050406030204" pitchFamily="18" charset="0"/>
                <a:ea typeface="Cambria" panose="02040503050406030204" pitchFamily="18" charset="0"/>
              </a:rPr>
              <a:t>CurrentControlSet</a:t>
            </a:r>
            <a:r>
              <a:rPr lang="ru-RU" b="1" i="0" dirty="0">
                <a:effectLst/>
                <a:latin typeface="Cambria" panose="02040503050406030204" pitchFamily="18" charset="0"/>
                <a:ea typeface="Cambria" panose="02040503050406030204" pitchFamily="18" charset="0"/>
              </a:rPr>
              <a:t>\Services</a:t>
            </a:r>
          </a:p>
          <a:p>
            <a:pPr marL="0" indent="0">
              <a:buNone/>
            </a:pPr>
            <a:r>
              <a:rPr lang="ru-RU" i="0" dirty="0">
                <a:effectLst/>
                <a:latin typeface="Cambria" panose="02040503050406030204" pitchFamily="18" charset="0"/>
                <a:ea typeface="Cambria" panose="02040503050406030204" pitchFamily="18" charset="0"/>
              </a:rPr>
              <a:t>Этот раздел содержит подраздел для каждого установленного сервиса и сервиса драйвера. Название подраздела - это название службы, которое указывается в специальной функции </a:t>
            </a:r>
            <a:r>
              <a:rPr lang="en-US" i="0" dirty="0" err="1">
                <a:effectLst/>
                <a:latin typeface="Cambria" panose="02040503050406030204" pitchFamily="18" charset="0"/>
                <a:ea typeface="Cambria" panose="02040503050406030204" pitchFamily="18" charset="0"/>
              </a:rPr>
              <a:t>WinAPI</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для их создания</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но об этом чуть дальше)</a:t>
            </a:r>
          </a:p>
        </p:txBody>
      </p:sp>
    </p:spTree>
    <p:extLst>
      <p:ext uri="{BB962C8B-B14F-4D97-AF65-F5344CB8AC3E}">
        <p14:creationId xmlns:p14="http://schemas.microsoft.com/office/powerpoint/2010/main" val="283810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Picture 3">
            <a:extLst>
              <a:ext uri="{FF2B5EF4-FFF2-40B4-BE49-F238E27FC236}">
                <a16:creationId xmlns:a16="http://schemas.microsoft.com/office/drawing/2014/main" id="{492ECE5B-F75A-ADE1-7F85-8A0DA40FB046}"/>
              </a:ext>
            </a:extLst>
          </p:cNvPr>
          <p:cNvPicPr>
            <a:picLocks noChangeAspect="1"/>
          </p:cNvPicPr>
          <p:nvPr/>
        </p:nvPicPr>
        <p:blipFill>
          <a:blip r:embed="rId2"/>
          <a:stretch>
            <a:fillRect/>
          </a:stretch>
        </p:blipFill>
        <p:spPr>
          <a:xfrm>
            <a:off x="1316966" y="1485900"/>
            <a:ext cx="9558068" cy="5376413"/>
          </a:xfrm>
          <a:prstGeom prst="rect">
            <a:avLst/>
          </a:prstGeom>
        </p:spPr>
      </p:pic>
    </p:spTree>
    <p:extLst>
      <p:ext uri="{BB962C8B-B14F-4D97-AF65-F5344CB8AC3E}">
        <p14:creationId xmlns:p14="http://schemas.microsoft.com/office/powerpoint/2010/main" val="239651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Информация о сервисе:</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DependOnGroup</a:t>
            </a:r>
            <a:r>
              <a:rPr lang="ru-RU" i="0" dirty="0">
                <a:effectLst/>
                <a:latin typeface="Cambria" panose="02040503050406030204" pitchFamily="18" charset="0"/>
                <a:ea typeface="Cambria" panose="02040503050406030204" pitchFamily="18" charset="0"/>
              </a:rPr>
              <a:t> – группы порядка загрузки сервисов от которых зависит данный сервис</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DependOnService</a:t>
            </a:r>
            <a:r>
              <a:rPr lang="ru-RU" i="0" dirty="0">
                <a:effectLst/>
                <a:latin typeface="Cambria" panose="02040503050406030204" pitchFamily="18" charset="0"/>
                <a:ea typeface="Cambria" panose="02040503050406030204" pitchFamily="18" charset="0"/>
              </a:rPr>
              <a:t> – сервисы от которых зависит данный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Description</a:t>
            </a:r>
            <a:r>
              <a:rPr lang="ru-RU" i="0" dirty="0">
                <a:effectLst/>
                <a:latin typeface="Cambria" panose="02040503050406030204" pitchFamily="18" charset="0"/>
                <a:ea typeface="Cambria" panose="02040503050406030204" pitchFamily="18" charset="0"/>
              </a:rPr>
              <a:t> – описание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DisplayName</a:t>
            </a:r>
            <a:r>
              <a:rPr lang="ru-RU" i="0" dirty="0">
                <a:effectLst/>
                <a:latin typeface="Cambria" panose="02040503050406030204" pitchFamily="18" charset="0"/>
                <a:ea typeface="Cambria" panose="02040503050406030204" pitchFamily="18" charset="0"/>
              </a:rPr>
              <a:t> – отображаемое имя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ErrorControl</a:t>
            </a:r>
            <a:r>
              <a:rPr lang="ru-RU" i="0" dirty="0">
                <a:effectLst/>
                <a:latin typeface="Cambria" panose="02040503050406030204" pitchFamily="18" charset="0"/>
                <a:ea typeface="Cambria" panose="02040503050406030204" pitchFamily="18" charset="0"/>
              </a:rPr>
              <a:t> – уровень управления ошибками в рамках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FailureActions</a:t>
            </a:r>
            <a:r>
              <a:rPr lang="ru-RU" i="0" dirty="0">
                <a:effectLst/>
                <a:latin typeface="Cambria" panose="02040503050406030204" pitchFamily="18" charset="0"/>
                <a:ea typeface="Cambria" panose="02040503050406030204" pitchFamily="18" charset="0"/>
              </a:rPr>
              <a:t> – действия выполняемые при возникновении ошибки в данном сервисе</a:t>
            </a:r>
          </a:p>
          <a:p>
            <a:pPr marL="0" indent="0">
              <a:buNone/>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50350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35756</TotalTime>
  <Words>3783</Words>
  <Application>Microsoft Office PowerPoint</Application>
  <PresentationFormat>Widescreen</PresentationFormat>
  <Paragraphs>339</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vt:lpstr>
      <vt:lpstr>Verdana</vt:lpstr>
      <vt:lpstr>Wingdings</vt:lpstr>
      <vt:lpstr>Тема Office</vt:lpstr>
      <vt:lpstr>Системное программирование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Системное программирование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Bernatsky</dc:creator>
  <cp:lastModifiedBy>Pavel Bernatsky</cp:lastModifiedBy>
  <cp:revision>758</cp:revision>
  <dcterms:created xsi:type="dcterms:W3CDTF">2024-09-04T11:03:42Z</dcterms:created>
  <dcterms:modified xsi:type="dcterms:W3CDTF">2025-03-24T20:45:32Z</dcterms:modified>
</cp:coreProperties>
</file>